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theme/theme10.xml" ContentType="application/vnd.openxmlformats-officedocument.theme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slideLayouts/slideLayout19.xml" ContentType="application/vnd.openxmlformats-officedocument.presentationml.slideLayout+xml"/>
  <Override PartName="/ppt/theme/theme12.xml" ContentType="application/vnd.openxmlformats-officedocument.theme+xml"/>
  <Override PartName="/ppt/slideLayouts/slideLayout20.xml" ContentType="application/vnd.openxmlformats-officedocument.presentationml.slideLayout+xml"/>
  <Override PartName="/ppt/theme/theme13.xml" ContentType="application/vnd.openxmlformats-officedocument.theme+xml"/>
  <Override PartName="/ppt/slideLayouts/slideLayout21.xml" ContentType="application/vnd.openxmlformats-officedocument.presentationml.slideLayout+xml"/>
  <Override PartName="/ppt/theme/theme1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5.xml" ContentType="application/vnd.openxmlformats-officedocument.theme+xml"/>
  <Override PartName="/ppt/slideLayouts/slideLayout24.xml" ContentType="application/vnd.openxmlformats-officedocument.presentationml.slideLayout+xml"/>
  <Override PartName="/ppt/theme/theme16.xml" ContentType="application/vnd.openxmlformats-officedocument.theme+xml"/>
  <Override PartName="/ppt/slideLayouts/slideLayout25.xml" ContentType="application/vnd.openxmlformats-officedocument.presentationml.slideLayout+xml"/>
  <Override PartName="/ppt/theme/theme17.xml" ContentType="application/vnd.openxmlformats-officedocument.theme+xml"/>
  <Override PartName="/ppt/slideLayouts/slideLayout26.xml" ContentType="application/vnd.openxmlformats-officedocument.presentationml.slideLayout+xml"/>
  <Override PartName="/ppt/theme/theme18.xml" ContentType="application/vnd.openxmlformats-officedocument.theme+xml"/>
  <Override PartName="/ppt/slideLayouts/slideLayout27.xml" ContentType="application/vnd.openxmlformats-officedocument.presentationml.slideLayout+xml"/>
  <Override PartName="/ppt/theme/theme19.xml" ContentType="application/vnd.openxmlformats-officedocument.theme+xml"/>
  <Override PartName="/ppt/slideLayouts/slideLayout28.xml" ContentType="application/vnd.openxmlformats-officedocument.presentationml.slideLayout+xml"/>
  <Override PartName="/ppt/theme/theme20.xml" ContentType="application/vnd.openxmlformats-officedocument.theme+xml"/>
  <Override PartName="/ppt/slideLayouts/slideLayout29.xml" ContentType="application/vnd.openxmlformats-officedocument.presentationml.slideLayout+xml"/>
  <Override PartName="/ppt/theme/theme21.xml" ContentType="application/vnd.openxmlformats-officedocument.theme+xml"/>
  <Override PartName="/ppt/slideLayouts/slideLayout30.xml" ContentType="application/vnd.openxmlformats-officedocument.presentationml.slideLayout+xml"/>
  <Override PartName="/ppt/theme/theme22.xml" ContentType="application/vnd.openxmlformats-officedocument.theme+xml"/>
  <Override PartName="/ppt/slideLayouts/slideLayout31.xml" ContentType="application/vnd.openxmlformats-officedocument.presentationml.slideLayout+xml"/>
  <Override PartName="/ppt/theme/theme23.xml" ContentType="application/vnd.openxmlformats-officedocument.theme+xml"/>
  <Override PartName="/ppt/slideLayouts/slideLayout32.xml" ContentType="application/vnd.openxmlformats-officedocument.presentationml.slideLayout+xml"/>
  <Override PartName="/ppt/theme/theme24.xml" ContentType="application/vnd.openxmlformats-officedocument.theme+xml"/>
  <Override PartName="/ppt/slideLayouts/slideLayout33.xml" ContentType="application/vnd.openxmlformats-officedocument.presentationml.slideLayout+xml"/>
  <Override PartName="/ppt/theme/theme25.xml" ContentType="application/vnd.openxmlformats-officedocument.theme+xml"/>
  <Override PartName="/ppt/slideLayouts/slideLayout34.xml" ContentType="application/vnd.openxmlformats-officedocument.presentationml.slideLayout+xml"/>
  <Override PartName="/ppt/theme/theme26.xml" ContentType="application/vnd.openxmlformats-officedocument.theme+xml"/>
  <Override PartName="/ppt/slideLayouts/slideLayout35.xml" ContentType="application/vnd.openxmlformats-officedocument.presentationml.slideLayout+xml"/>
  <Override PartName="/ppt/theme/theme27.xml" ContentType="application/vnd.openxmlformats-officedocument.theme+xml"/>
  <Override PartName="/ppt/slideLayouts/slideLayout36.xml" ContentType="application/vnd.openxmlformats-officedocument.presentationml.slideLayout+xml"/>
  <Override PartName="/ppt/theme/theme28.xml" ContentType="application/vnd.openxmlformats-officedocument.theme+xml"/>
  <Override PartName="/ppt/slideLayouts/slideLayout37.xml" ContentType="application/vnd.openxmlformats-officedocument.presentationml.slideLayout+xml"/>
  <Override PartName="/ppt/theme/theme29.xml" ContentType="application/vnd.openxmlformats-officedocument.theme+xml"/>
  <Override PartName="/ppt/slideLayouts/slideLayout38.xml" ContentType="application/vnd.openxmlformats-officedocument.presentationml.slideLayout+xml"/>
  <Override PartName="/ppt/theme/theme30.xml" ContentType="application/vnd.openxmlformats-officedocument.theme+xml"/>
  <Override PartName="/ppt/slideLayouts/slideLayout39.xml" ContentType="application/vnd.openxmlformats-officedocument.presentationml.slideLayout+xml"/>
  <Override PartName="/ppt/theme/theme31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55" r:id="rId2"/>
    <p:sldMasterId id="2147483659" r:id="rId3"/>
    <p:sldMasterId id="2147483661" r:id="rId4"/>
    <p:sldMasterId id="2147483663" r:id="rId5"/>
    <p:sldMasterId id="2147483665" r:id="rId6"/>
    <p:sldMasterId id="2147483667" r:id="rId7"/>
    <p:sldMasterId id="2147483669" r:id="rId8"/>
    <p:sldMasterId id="2147483671" r:id="rId9"/>
    <p:sldMasterId id="2147483673" r:id="rId10"/>
    <p:sldMasterId id="2147483675" r:id="rId11"/>
    <p:sldMasterId id="2147483677" r:id="rId12"/>
    <p:sldMasterId id="2147483679" r:id="rId13"/>
    <p:sldMasterId id="2147483681" r:id="rId14"/>
    <p:sldMasterId id="2147483683" r:id="rId15"/>
    <p:sldMasterId id="2147483685" r:id="rId16"/>
    <p:sldMasterId id="2147483687" r:id="rId17"/>
    <p:sldMasterId id="2147483689" r:id="rId18"/>
    <p:sldMasterId id="2147483691" r:id="rId19"/>
    <p:sldMasterId id="2147483693" r:id="rId20"/>
    <p:sldMasterId id="2147483695" r:id="rId21"/>
    <p:sldMasterId id="2147483699" r:id="rId22"/>
    <p:sldMasterId id="2147483701" r:id="rId23"/>
    <p:sldMasterId id="2147483703" r:id="rId24"/>
    <p:sldMasterId id="2147483705" r:id="rId25"/>
    <p:sldMasterId id="2147483707" r:id="rId26"/>
    <p:sldMasterId id="2147483709" r:id="rId27"/>
    <p:sldMasterId id="2147483711" r:id="rId28"/>
    <p:sldMasterId id="2147483713" r:id="rId29"/>
    <p:sldMasterId id="2147483715" r:id="rId30"/>
    <p:sldMasterId id="2147483717" r:id="rId31"/>
    <p:sldMasterId id="2147483719" r:id="rId32"/>
  </p:sldMasterIdLst>
  <p:notesMasterIdLst>
    <p:notesMasterId r:id="rId109"/>
  </p:notesMasterIdLst>
  <p:handoutMasterIdLst>
    <p:handoutMasterId r:id="rId110"/>
  </p:handoutMasterIdLst>
  <p:sldIdLst>
    <p:sldId id="502" r:id="rId33"/>
    <p:sldId id="513" r:id="rId34"/>
    <p:sldId id="447" r:id="rId35"/>
    <p:sldId id="515" r:id="rId36"/>
    <p:sldId id="516" r:id="rId37"/>
    <p:sldId id="268" r:id="rId38"/>
    <p:sldId id="452" r:id="rId39"/>
    <p:sldId id="403" r:id="rId40"/>
    <p:sldId id="456" r:id="rId41"/>
    <p:sldId id="400" r:id="rId42"/>
    <p:sldId id="402" r:id="rId43"/>
    <p:sldId id="457" r:id="rId44"/>
    <p:sldId id="405" r:id="rId45"/>
    <p:sldId id="283" r:id="rId46"/>
    <p:sldId id="460" r:id="rId47"/>
    <p:sldId id="519" r:id="rId48"/>
    <p:sldId id="286" r:id="rId49"/>
    <p:sldId id="461" r:id="rId50"/>
    <p:sldId id="288" r:id="rId51"/>
    <p:sldId id="514" r:id="rId52"/>
    <p:sldId id="412" r:id="rId53"/>
    <p:sldId id="413" r:id="rId54"/>
    <p:sldId id="462" r:id="rId55"/>
    <p:sldId id="504" r:id="rId56"/>
    <p:sldId id="507" r:id="rId57"/>
    <p:sldId id="508" r:id="rId58"/>
    <p:sldId id="518" r:id="rId59"/>
    <p:sldId id="509" r:id="rId60"/>
    <p:sldId id="510" r:id="rId61"/>
    <p:sldId id="511" r:id="rId62"/>
    <p:sldId id="423" r:id="rId63"/>
    <p:sldId id="294" r:id="rId64"/>
    <p:sldId id="496" r:id="rId65"/>
    <p:sldId id="464" r:id="rId66"/>
    <p:sldId id="297" r:id="rId67"/>
    <p:sldId id="497" r:id="rId68"/>
    <p:sldId id="465" r:id="rId69"/>
    <p:sldId id="299" r:id="rId70"/>
    <p:sldId id="499" r:id="rId71"/>
    <p:sldId id="302" r:id="rId72"/>
    <p:sldId id="466" r:id="rId73"/>
    <p:sldId id="304" r:id="rId74"/>
    <p:sldId id="306" r:id="rId75"/>
    <p:sldId id="307" r:id="rId76"/>
    <p:sldId id="467" r:id="rId77"/>
    <p:sldId id="309" r:id="rId78"/>
    <p:sldId id="310" r:id="rId79"/>
    <p:sldId id="501" r:id="rId80"/>
    <p:sldId id="468" r:id="rId81"/>
    <p:sldId id="314" r:id="rId82"/>
    <p:sldId id="471" r:id="rId83"/>
    <p:sldId id="431" r:id="rId84"/>
    <p:sldId id="517" r:id="rId85"/>
    <p:sldId id="472" r:id="rId86"/>
    <p:sldId id="503" r:id="rId87"/>
    <p:sldId id="474" r:id="rId88"/>
    <p:sldId id="520" r:id="rId89"/>
    <p:sldId id="473" r:id="rId90"/>
    <p:sldId id="322" r:id="rId91"/>
    <p:sldId id="435" r:id="rId92"/>
    <p:sldId id="475" r:id="rId93"/>
    <p:sldId id="328" r:id="rId94"/>
    <p:sldId id="476" r:id="rId95"/>
    <p:sldId id="477" r:id="rId96"/>
    <p:sldId id="436" r:id="rId97"/>
    <p:sldId id="478" r:id="rId98"/>
    <p:sldId id="486" r:id="rId99"/>
    <p:sldId id="487" r:id="rId100"/>
    <p:sldId id="488" r:id="rId101"/>
    <p:sldId id="489" r:id="rId102"/>
    <p:sldId id="490" r:id="rId103"/>
    <p:sldId id="491" r:id="rId104"/>
    <p:sldId id="492" r:id="rId105"/>
    <p:sldId id="493" r:id="rId106"/>
    <p:sldId id="494" r:id="rId107"/>
    <p:sldId id="495" r:id="rId108"/>
  </p:sldIdLst>
  <p:sldSz cx="9144000" cy="6858000" type="screen4x3"/>
  <p:notesSz cx="6807200" cy="99393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28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150"/>
    <a:srgbClr val="4B7278"/>
    <a:srgbClr val="58662E"/>
    <a:srgbClr val="F7F7F7"/>
    <a:srgbClr val="4473B8"/>
    <a:srgbClr val="85B0DE"/>
    <a:srgbClr val="008B5D"/>
    <a:srgbClr val="007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75116" autoAdjust="0"/>
  </p:normalViewPr>
  <p:slideViewPr>
    <p:cSldViewPr snapToGrid="0">
      <p:cViewPr varScale="1">
        <p:scale>
          <a:sx n="58" d="100"/>
          <a:sy n="58" d="100"/>
        </p:scale>
        <p:origin x="1590" y="72"/>
      </p:cViewPr>
      <p:guideLst>
        <p:guide orient="horz" pos="2136"/>
        <p:guide pos="287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36664"/>
    </p:cViewPr>
  </p:sorterViewPr>
  <p:notesViewPr>
    <p:cSldViewPr snapToGrid="0">
      <p:cViewPr varScale="1">
        <p:scale>
          <a:sx n="54" d="100"/>
          <a:sy n="54" d="100"/>
        </p:scale>
        <p:origin x="-3432" y="-144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0.xml"/><Relationship Id="rId47" Type="http://schemas.openxmlformats.org/officeDocument/2006/relationships/slide" Target="slides/slide15.xml"/><Relationship Id="rId63" Type="http://schemas.openxmlformats.org/officeDocument/2006/relationships/slide" Target="slides/slide31.xml"/><Relationship Id="rId68" Type="http://schemas.openxmlformats.org/officeDocument/2006/relationships/slide" Target="slides/slide36.xml"/><Relationship Id="rId84" Type="http://schemas.openxmlformats.org/officeDocument/2006/relationships/slide" Target="slides/slide52.xml"/><Relationship Id="rId89" Type="http://schemas.openxmlformats.org/officeDocument/2006/relationships/slide" Target="slides/slide57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07" Type="http://schemas.openxmlformats.org/officeDocument/2006/relationships/slide" Target="slides/slide75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5.xml"/><Relationship Id="rId40" Type="http://schemas.openxmlformats.org/officeDocument/2006/relationships/slide" Target="slides/slide8.xml"/><Relationship Id="rId45" Type="http://schemas.openxmlformats.org/officeDocument/2006/relationships/slide" Target="slides/slide13.xml"/><Relationship Id="rId53" Type="http://schemas.openxmlformats.org/officeDocument/2006/relationships/slide" Target="slides/slide21.xml"/><Relationship Id="rId58" Type="http://schemas.openxmlformats.org/officeDocument/2006/relationships/slide" Target="slides/slide26.xml"/><Relationship Id="rId66" Type="http://schemas.openxmlformats.org/officeDocument/2006/relationships/slide" Target="slides/slide34.xml"/><Relationship Id="rId74" Type="http://schemas.openxmlformats.org/officeDocument/2006/relationships/slide" Target="slides/slide42.xml"/><Relationship Id="rId79" Type="http://schemas.openxmlformats.org/officeDocument/2006/relationships/slide" Target="slides/slide47.xml"/><Relationship Id="rId87" Type="http://schemas.openxmlformats.org/officeDocument/2006/relationships/slide" Target="slides/slide55.xml"/><Relationship Id="rId102" Type="http://schemas.openxmlformats.org/officeDocument/2006/relationships/slide" Target="slides/slide70.xml"/><Relationship Id="rId11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29.xml"/><Relationship Id="rId82" Type="http://schemas.openxmlformats.org/officeDocument/2006/relationships/slide" Target="slides/slide50.xml"/><Relationship Id="rId90" Type="http://schemas.openxmlformats.org/officeDocument/2006/relationships/slide" Target="slides/slide58.xml"/><Relationship Id="rId95" Type="http://schemas.openxmlformats.org/officeDocument/2006/relationships/slide" Target="slides/slide6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3.xml"/><Relationship Id="rId43" Type="http://schemas.openxmlformats.org/officeDocument/2006/relationships/slide" Target="slides/slide11.xml"/><Relationship Id="rId48" Type="http://schemas.openxmlformats.org/officeDocument/2006/relationships/slide" Target="slides/slide16.xml"/><Relationship Id="rId56" Type="http://schemas.openxmlformats.org/officeDocument/2006/relationships/slide" Target="slides/slide24.xml"/><Relationship Id="rId64" Type="http://schemas.openxmlformats.org/officeDocument/2006/relationships/slide" Target="slides/slide32.xml"/><Relationship Id="rId69" Type="http://schemas.openxmlformats.org/officeDocument/2006/relationships/slide" Target="slides/slide37.xml"/><Relationship Id="rId77" Type="http://schemas.openxmlformats.org/officeDocument/2006/relationships/slide" Target="slides/slide45.xml"/><Relationship Id="rId100" Type="http://schemas.openxmlformats.org/officeDocument/2006/relationships/slide" Target="slides/slide68.xml"/><Relationship Id="rId105" Type="http://schemas.openxmlformats.org/officeDocument/2006/relationships/slide" Target="slides/slide73.xml"/><Relationship Id="rId11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9.xml"/><Relationship Id="rId72" Type="http://schemas.openxmlformats.org/officeDocument/2006/relationships/slide" Target="slides/slide40.xml"/><Relationship Id="rId80" Type="http://schemas.openxmlformats.org/officeDocument/2006/relationships/slide" Target="slides/slide48.xml"/><Relationship Id="rId85" Type="http://schemas.openxmlformats.org/officeDocument/2006/relationships/slide" Target="slides/slide53.xml"/><Relationship Id="rId93" Type="http://schemas.openxmlformats.org/officeDocument/2006/relationships/slide" Target="slides/slide61.xml"/><Relationship Id="rId98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46" Type="http://schemas.openxmlformats.org/officeDocument/2006/relationships/slide" Target="slides/slide14.xml"/><Relationship Id="rId59" Type="http://schemas.openxmlformats.org/officeDocument/2006/relationships/slide" Target="slides/slide27.xml"/><Relationship Id="rId67" Type="http://schemas.openxmlformats.org/officeDocument/2006/relationships/slide" Target="slides/slide35.xml"/><Relationship Id="rId103" Type="http://schemas.openxmlformats.org/officeDocument/2006/relationships/slide" Target="slides/slide71.xml"/><Relationship Id="rId108" Type="http://schemas.openxmlformats.org/officeDocument/2006/relationships/slide" Target="slides/slide7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9.xml"/><Relationship Id="rId54" Type="http://schemas.openxmlformats.org/officeDocument/2006/relationships/slide" Target="slides/slide22.xml"/><Relationship Id="rId62" Type="http://schemas.openxmlformats.org/officeDocument/2006/relationships/slide" Target="slides/slide30.xml"/><Relationship Id="rId70" Type="http://schemas.openxmlformats.org/officeDocument/2006/relationships/slide" Target="slides/slide38.xml"/><Relationship Id="rId75" Type="http://schemas.openxmlformats.org/officeDocument/2006/relationships/slide" Target="slides/slide43.xml"/><Relationship Id="rId83" Type="http://schemas.openxmlformats.org/officeDocument/2006/relationships/slide" Target="slides/slide51.xml"/><Relationship Id="rId88" Type="http://schemas.openxmlformats.org/officeDocument/2006/relationships/slide" Target="slides/slide56.xml"/><Relationship Id="rId91" Type="http://schemas.openxmlformats.org/officeDocument/2006/relationships/slide" Target="slides/slide59.xml"/><Relationship Id="rId96" Type="http://schemas.openxmlformats.org/officeDocument/2006/relationships/slide" Target="slides/slide64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4.xml"/><Relationship Id="rId49" Type="http://schemas.openxmlformats.org/officeDocument/2006/relationships/slide" Target="slides/slide17.xml"/><Relationship Id="rId57" Type="http://schemas.openxmlformats.org/officeDocument/2006/relationships/slide" Target="slides/slide25.xml"/><Relationship Id="rId106" Type="http://schemas.openxmlformats.org/officeDocument/2006/relationships/slide" Target="slides/slide74.xml"/><Relationship Id="rId114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2.xml"/><Relationship Id="rId52" Type="http://schemas.openxmlformats.org/officeDocument/2006/relationships/slide" Target="slides/slide20.xml"/><Relationship Id="rId60" Type="http://schemas.openxmlformats.org/officeDocument/2006/relationships/slide" Target="slides/slide28.xml"/><Relationship Id="rId65" Type="http://schemas.openxmlformats.org/officeDocument/2006/relationships/slide" Target="slides/slide33.xml"/><Relationship Id="rId73" Type="http://schemas.openxmlformats.org/officeDocument/2006/relationships/slide" Target="slides/slide41.xml"/><Relationship Id="rId78" Type="http://schemas.openxmlformats.org/officeDocument/2006/relationships/slide" Target="slides/slide46.xml"/><Relationship Id="rId81" Type="http://schemas.openxmlformats.org/officeDocument/2006/relationships/slide" Target="slides/slide49.xml"/><Relationship Id="rId86" Type="http://schemas.openxmlformats.org/officeDocument/2006/relationships/slide" Target="slides/slide54.xml"/><Relationship Id="rId94" Type="http://schemas.openxmlformats.org/officeDocument/2006/relationships/slide" Target="slides/slide62.xml"/><Relationship Id="rId99" Type="http://schemas.openxmlformats.org/officeDocument/2006/relationships/slide" Target="slides/slide67.xml"/><Relationship Id="rId101" Type="http://schemas.openxmlformats.org/officeDocument/2006/relationships/slide" Target="slides/slide6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.xml"/><Relationship Id="rId50" Type="http://schemas.openxmlformats.org/officeDocument/2006/relationships/slide" Target="slides/slide18.xml"/><Relationship Id="rId55" Type="http://schemas.openxmlformats.org/officeDocument/2006/relationships/slide" Target="slides/slide23.xml"/><Relationship Id="rId76" Type="http://schemas.openxmlformats.org/officeDocument/2006/relationships/slide" Target="slides/slide44.xml"/><Relationship Id="rId97" Type="http://schemas.openxmlformats.org/officeDocument/2006/relationships/slide" Target="slides/slide65.xml"/><Relationship Id="rId104" Type="http://schemas.openxmlformats.org/officeDocument/2006/relationships/slide" Target="slides/slide7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9.xml"/><Relationship Id="rId92" Type="http://schemas.openxmlformats.org/officeDocument/2006/relationships/slide" Target="slides/slide60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5.xml"/><Relationship Id="rId1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609" cy="49646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2304" tIns="41151" rIns="82304" bIns="41151" numCol="1" anchor="t" anchorCtr="0" compatLnSpc="1"/>
          <a:lstStyle>
            <a:lvl1pPr algn="l" defTabSz="823241" eaLnBrk="0" hangingPunct="0">
              <a:defRPr sz="1100">
                <a:latin typeface="Times New Roman" panose="02020603050405020304" pitchFamily="-10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808" y="1"/>
            <a:ext cx="2948717" cy="49646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2304" tIns="41151" rIns="82304" bIns="41151" numCol="1" anchor="t" anchorCtr="0" compatLnSpc="1"/>
          <a:lstStyle>
            <a:lvl1pPr algn="r" defTabSz="823241" eaLnBrk="0" hangingPunct="0">
              <a:defRPr sz="1100">
                <a:latin typeface="Times New Roman" panose="02020603050405020304" pitchFamily="-10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9544"/>
            <a:ext cx="2949609" cy="497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2304" tIns="41151" rIns="82304" bIns="41151" numCol="1" anchor="b" anchorCtr="0" compatLnSpc="1"/>
          <a:lstStyle>
            <a:lvl1pPr algn="l" defTabSz="823241" eaLnBrk="0" hangingPunct="0">
              <a:defRPr sz="1100">
                <a:latin typeface="Times New Roman" panose="02020603050405020304" pitchFamily="-10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2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808" y="9439544"/>
            <a:ext cx="2948717" cy="497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2304" tIns="41151" rIns="82304" bIns="41151" numCol="1" anchor="b" anchorCtr="0" compatLnSpc="1"/>
          <a:lstStyle>
            <a:lvl1pPr algn="r" defTabSz="823241" eaLnBrk="0" hangingPunct="0">
              <a:defRPr sz="1100">
                <a:latin typeface="Times New Roman" panose="02020603050405020304" pitchFamily="-108" charset="0"/>
              </a:defRPr>
            </a:lvl1pPr>
          </a:lstStyle>
          <a:p>
            <a:fld id="{68B8E983-79C6-CF4C-8538-8F6303F9DBC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31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609" cy="49646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2304" tIns="41151" rIns="82304" bIns="41151" numCol="1" anchor="t" anchorCtr="0" compatLnSpc="1"/>
          <a:lstStyle>
            <a:lvl1pPr algn="l" defTabSz="823241" eaLnBrk="0" hangingPunct="0">
              <a:defRPr sz="11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1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592" y="1"/>
            <a:ext cx="2949608" cy="49646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2304" tIns="41151" rIns="82304" bIns="41151" numCol="1" anchor="t" anchorCtr="0" compatLnSpc="1"/>
          <a:lstStyle>
            <a:lvl1pPr algn="r" defTabSz="823241" eaLnBrk="0" hangingPunct="0">
              <a:defRPr sz="11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6887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581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092" y="4721852"/>
            <a:ext cx="4993017" cy="44715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2304" tIns="41151" rIns="82304" bIns="41151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1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871"/>
            <a:ext cx="2949609" cy="4964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2304" tIns="41151" rIns="82304" bIns="41151" numCol="1" anchor="b" anchorCtr="0" compatLnSpc="1"/>
          <a:lstStyle>
            <a:lvl1pPr algn="l" defTabSz="823241" eaLnBrk="0" hangingPunct="0">
              <a:defRPr sz="11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1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592" y="9442871"/>
            <a:ext cx="2949608" cy="4964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2304" tIns="41151" rIns="82304" bIns="41151" numCol="1" anchor="b" anchorCtr="0" compatLnSpc="1"/>
          <a:lstStyle>
            <a:lvl1pPr algn="r" defTabSz="823241" eaLnBrk="0" hangingPunct="0">
              <a:defRPr sz="1100"/>
            </a:lvl1pPr>
          </a:lstStyle>
          <a:p>
            <a:fld id="{CCD673AE-756A-C840-9FCC-59F42A48DAE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29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-10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-108" charset="0"/>
        <a:ea typeface="MS PGothic" panose="020B0600070205080204" pitchFamily="-108" charset="-128"/>
        <a:cs typeface="MS PGothic" panose="020B0600070205080204" pitchFamily="-108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-108" charset="0"/>
        <a:ea typeface="MS PGothic" panose="020B0600070205080204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-108" charset="0"/>
        <a:ea typeface="MS PGothic" panose="020B0600070205080204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-108" charset="0"/>
        <a:ea typeface="MS PGothic" panose="020B0600070205080204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27525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0163" indent="-153909" defTabSz="427525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15635" indent="-123127" defTabSz="427525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61889" indent="-123127" defTabSz="427525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08143" indent="-123127" defTabSz="427525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54397" indent="-123127" defTabSz="427525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00651" indent="-123127" defTabSz="427525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6905" indent="-123127" defTabSz="427525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093159" indent="-123127" defTabSz="427525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E4B1C65-EC1F-4AF2-AFC3-54A60B2E8C19}" type="slidenum">
              <a:rPr lang="en-US" altLang="en-US" sz="700">
                <a:solidFill>
                  <a:srgbClr val="000000"/>
                </a:solidFill>
                <a:latin typeface="Times" pitchFamily="84" charset="0"/>
                <a:ea typeface="MS PGothic" panose="020B0600070205080204" pitchFamily="-108" charset="-128"/>
              </a:rPr>
              <a:pPr/>
              <a:t>1</a:t>
            </a:fld>
            <a:endParaRPr lang="en-US" altLang="en-US" sz="700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-108" charset="0"/>
              <a:cs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9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B049C8BF-4912-594F-8287-F5FEEA4B7B97}" type="slidenum">
              <a:rPr lang="en-US" sz="1300"/>
              <a:pPr algn="r" defTabSz="956628" eaLnBrk="0" hangingPunct="0"/>
              <a:t>10</a:t>
            </a:fld>
            <a:endParaRPr lang="en-US" sz="1300" dirty="0"/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B049C8BF-4912-594F-8287-F5FEEA4B7B97}" type="slidenum">
              <a:rPr lang="en-US" sz="1300"/>
              <a:pPr algn="r" defTabSz="956628" eaLnBrk="0" hangingPunct="0"/>
              <a:t>11</a:t>
            </a:fld>
            <a:endParaRPr lang="en-US" sz="1300" dirty="0"/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99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Diet and goiter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17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B049C8BF-4912-594F-8287-F5FEEA4B7B97}" type="slidenum">
              <a:rPr lang="en-US" sz="1300"/>
              <a:pPr algn="r" defTabSz="956628" eaLnBrk="0" hangingPunct="0"/>
              <a:t>13</a:t>
            </a:fld>
            <a:endParaRPr lang="en-US" sz="1300" dirty="0"/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 defTabSz="888522">
              <a:defRPr/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85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1F957E0E-8157-294D-9436-03AEF467B210}" type="slidenum">
              <a:rPr lang="en-US" sz="1300"/>
              <a:pPr algn="r" defTabSz="956628" eaLnBrk="0" hangingPunct="0"/>
              <a:t>14</a:t>
            </a:fld>
            <a:endParaRPr lang="en-US" sz="1300" dirty="0"/>
          </a:p>
        </p:txBody>
      </p:sp>
      <p:sp>
        <p:nvSpPr>
          <p:cNvPr id="6041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01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 simplified model of a helium atom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460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44B622D0-C3AB-7744-B960-D062018192F7}" type="slidenum">
              <a:rPr lang="en-US" sz="1300"/>
              <a:pPr algn="r" defTabSz="956628" eaLnBrk="0" hangingPunct="0"/>
              <a:t>17</a:t>
            </a:fld>
            <a:endParaRPr lang="en-US" sz="1300" dirty="0"/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 defTabSz="888522">
              <a:defRPr/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89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Table 2.1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Isotopes of carbon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74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207AB831-F2BD-5143-B644-45198D186246}" type="slidenum">
              <a:rPr lang="en-US" sz="1300"/>
              <a:pPr algn="r" defTabSz="956628" eaLnBrk="0" hangingPunct="0"/>
              <a:t>19</a:t>
            </a:fld>
            <a:endParaRPr lang="en-US" sz="1300" dirty="0"/>
          </a:p>
        </p:txBody>
      </p:sp>
      <p:sp>
        <p:nvSpPr>
          <p:cNvPr id="7065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26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4261"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73AE-756A-C840-9FCC-59F42A48DAE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5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6DED0745-B39F-0049-A712-7512DCD829B1}" type="slidenum">
              <a:rPr lang="en-US" sz="1300"/>
              <a:pPr algn="r" defTabSz="956628" eaLnBrk="0" hangingPunct="0"/>
              <a:t>2</a:t>
            </a:fld>
            <a:endParaRPr lang="en-US" sz="1300" dirty="0"/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041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9C084012-E18C-6F4C-B61F-C28DD1EC53F6}" type="slidenum">
              <a:rPr lang="en-US" sz="1300"/>
              <a:pPr algn="r" defTabSz="956628" eaLnBrk="0" hangingPunct="0"/>
              <a:t>21</a:t>
            </a:fld>
            <a:endParaRPr lang="en-US" sz="1300" dirty="0"/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11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9C084012-E18C-6F4C-B61F-C28DD1EC53F6}" type="slidenum">
              <a:rPr lang="en-US" sz="1300"/>
              <a:pPr algn="r" defTabSz="956628" eaLnBrk="0" hangingPunct="0"/>
              <a:t>22</a:t>
            </a:fld>
            <a:endParaRPr lang="en-US" sz="1300" dirty="0"/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20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2.5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 PET scan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272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1109E975-5687-464D-8F39-0912AF755C8A}" type="slidenum">
              <a:rPr lang="en-US" sz="1300"/>
              <a:pPr algn="r" defTabSz="956628" eaLnBrk="0" hangingPunct="0"/>
              <a:t>25</a:t>
            </a:fld>
            <a:endParaRPr lang="en-US" sz="1300" dirty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18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1109E975-5687-464D-8F39-0912AF755C8A}" type="slidenum">
              <a:rPr lang="en-US" sz="1300"/>
              <a:pPr algn="r" defTabSz="956628" eaLnBrk="0" hangingPunct="0"/>
              <a:t>26</a:t>
            </a:fld>
            <a:endParaRPr lang="en-US" sz="1300" dirty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088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1109E975-5687-464D-8F39-0912AF755C8A}" type="slidenum">
              <a:rPr lang="en-US" sz="1300"/>
              <a:pPr algn="r" defTabSz="956628" eaLnBrk="0" hangingPunct="0"/>
              <a:t>28</a:t>
            </a:fld>
            <a:endParaRPr lang="en-US" sz="1300" dirty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737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2.17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Radiometric dating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07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1109E975-5687-464D-8F39-0912AF755C8A}" type="slidenum">
              <a:rPr lang="en-US" sz="1300"/>
              <a:pPr algn="r" defTabSz="956628" eaLnBrk="0" hangingPunct="0"/>
              <a:t>30</a:t>
            </a:fld>
            <a:endParaRPr lang="en-US" sz="1300" dirty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67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B049C8BF-4912-594F-8287-F5FEEA4B7B97}" type="slidenum">
              <a:rPr lang="en-US" sz="1300"/>
              <a:pPr algn="r" defTabSz="956628" eaLnBrk="0" hangingPunct="0"/>
              <a:t>31</a:t>
            </a:fld>
            <a:endParaRPr lang="en-US" sz="1300" dirty="0"/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 defTabSz="888522">
              <a:defRPr/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436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890205E7-4775-934E-B408-D3F9B09A0F12}" type="slidenum">
              <a:rPr lang="en-US" sz="1300"/>
              <a:pPr algn="r" defTabSz="956628" eaLnBrk="0" hangingPunct="0"/>
              <a:t>32</a:t>
            </a:fld>
            <a:endParaRPr lang="en-US" sz="1300" dirty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854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33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890205E7-4775-934E-B408-D3F9B09A0F12}" type="slidenum">
              <a:rPr lang="en-US" sz="1300"/>
              <a:pPr algn="r" defTabSz="956628" eaLnBrk="0" hangingPunct="0"/>
              <a:t>33</a:t>
            </a:fld>
            <a:endParaRPr lang="en-US" sz="1300" dirty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2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2.6-s2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Electron transfer and ionic bonding (step 2)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15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ABB8F21D-7C6D-9147-AE96-E7318706C992}" type="slidenum">
              <a:rPr lang="en-US" sz="1300"/>
              <a:pPr algn="r" defTabSz="956628" eaLnBrk="0" hangingPunct="0"/>
              <a:t>35</a:t>
            </a:fld>
            <a:endParaRPr lang="en-US" sz="1300" dirty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401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ABB8F21D-7C6D-9147-AE96-E7318706C992}" type="slidenum">
              <a:rPr lang="en-US" sz="1300"/>
              <a:pPr algn="r" defTabSz="956628" eaLnBrk="0" hangingPunct="0"/>
              <a:t>36</a:t>
            </a:fld>
            <a:endParaRPr lang="en-US" sz="1300" dirty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482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2.7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Alternative ways to represent a molecule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558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21920844-CF3D-244A-8AB4-58EDF6874B33}" type="slidenum">
              <a:rPr lang="en-US" sz="1300"/>
              <a:pPr algn="r" defTabSz="956628" eaLnBrk="0" hangingPunct="0"/>
              <a:t>38</a:t>
            </a:fld>
            <a:endParaRPr lang="en-US" sz="1300" dirty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809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21920844-CF3D-244A-8AB4-58EDF6874B33}" type="slidenum">
              <a:rPr lang="en-US" sz="1300"/>
              <a:pPr algn="r" defTabSz="956628" eaLnBrk="0" hangingPunct="0"/>
              <a:t>39</a:t>
            </a:fld>
            <a:endParaRPr lang="en-US" sz="1300" dirty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69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77918F43-2362-1A4A-B23A-D11907F4A2FE}" type="slidenum">
              <a:rPr lang="en-US" sz="1300"/>
              <a:pPr algn="r" defTabSz="956628" eaLnBrk="0" hangingPunct="0"/>
              <a:t>40</a:t>
            </a:fld>
            <a:endParaRPr lang="en-US" sz="1300" dirty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085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2.8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Hydrogen bonding in water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28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B08D0E74-57AA-7E4B-986A-40A2DF95C21E}" type="slidenum">
              <a:rPr lang="en-US" sz="1300"/>
              <a:pPr algn="r" defTabSz="956628" eaLnBrk="0" hangingPunct="0"/>
              <a:t>42</a:t>
            </a:fld>
            <a:endParaRPr lang="en-US" sz="1300" dirty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1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2.0-2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Radioactivity: pros and cons of radiation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40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26FC3290-9B0F-014C-8CA4-68E1A6B84C76}" type="slidenum">
              <a:rPr lang="en-US" sz="1300"/>
              <a:pPr algn="r" defTabSz="956628" eaLnBrk="0" hangingPunct="0"/>
              <a:t>43</a:t>
            </a:fld>
            <a:endParaRPr lang="en-US" sz="1300" dirty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48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B95C21E1-4FA8-6848-9B0E-F5ECBD26FEBE}" type="slidenum">
              <a:rPr lang="en-US" sz="1300"/>
              <a:pPr algn="r" defTabSz="956628" eaLnBrk="0" hangingPunct="0"/>
              <a:t>44</a:t>
            </a:fld>
            <a:endParaRPr lang="en-US" sz="1300" dirty="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 marL="0" lvl="1" defTabSz="888522">
              <a:defRPr/>
            </a:pPr>
            <a:endParaRPr lang="en-US" altLang="zh-CN" b="1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5016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2.9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 watery world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92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EFEF9BD4-585B-F044-AE12-F49B06484DBA}" type="slidenum">
              <a:rPr lang="en-US" sz="1300"/>
              <a:pPr algn="r" defTabSz="956628" eaLnBrk="0" hangingPunct="0"/>
              <a:t>46</a:t>
            </a:fld>
            <a:endParaRPr lang="en-US" sz="1300" dirty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 defTabSz="888522">
              <a:spcBef>
                <a:spcPct val="0"/>
              </a:spcBef>
              <a:defRPr/>
            </a:pPr>
            <a:endParaRPr lang="en-US" altLang="zh-CN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030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5D6CAEAF-FE40-9240-A88E-8C0B0C0A8465}" type="slidenum">
              <a:rPr lang="en-US" sz="1300"/>
              <a:pPr algn="r" defTabSz="956628" eaLnBrk="0" hangingPunct="0"/>
              <a:t>47</a:t>
            </a:fld>
            <a:endParaRPr lang="en-US" sz="1300" dirty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5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5D6CAEAF-FE40-9240-A88E-8C0B0C0A8465}" type="slidenum">
              <a:rPr lang="en-US" sz="1300"/>
              <a:pPr algn="r" defTabSz="956628" eaLnBrk="0" hangingPunct="0"/>
              <a:t>48</a:t>
            </a:fld>
            <a:endParaRPr lang="en-US" sz="1300" dirty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20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2.10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Cohesion and water transport in plants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22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542D4DAB-F374-874E-A1A2-8E6A8C56A925}" type="slidenum">
              <a:rPr lang="en-US" sz="1300"/>
              <a:pPr algn="r" defTabSz="956628" eaLnBrk="0" hangingPunct="0"/>
              <a:t>50</a:t>
            </a:fld>
            <a:endParaRPr lang="en-US" sz="1300" dirty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824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2.11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 raft spider walking on water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434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78F04A7B-AAE7-6D42-948F-EE2A1976AF41}" type="slidenum">
              <a:rPr lang="en-US" sz="1300"/>
              <a:pPr algn="r" defTabSz="956628" eaLnBrk="0" hangingPunct="0"/>
              <a:t>52</a:t>
            </a:fld>
            <a:endParaRPr lang="en-US" sz="1300" dirty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545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F86898E2-AA84-9443-A072-FF0B019AE376}" type="slidenum">
              <a:rPr lang="en-US" sz="1300"/>
              <a:pPr algn="r" defTabSz="956628" eaLnBrk="0" hangingPunct="0"/>
              <a:t>5</a:t>
            </a:fld>
            <a:endParaRPr lang="en-US" sz="1300" dirty="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 eaLnBrk="1" hangingPunct="1"/>
            <a:endParaRPr lang="en-US" dirty="0" smtClean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881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2.12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Sweating as a mechanism of evaporative cooling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748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D62CD09A-6F8A-D348-9EC5-9D65F56FDDA0}" type="slidenum">
              <a:rPr lang="en-US" sz="1300"/>
              <a:pPr algn="r" defTabSz="956628" eaLnBrk="0" hangingPunct="0"/>
              <a:t>55</a:t>
            </a:fld>
            <a:endParaRPr lang="en-US" sz="1300" dirty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0328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2.13-2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Why ice floats (part 2: floating ice)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1515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2.13-1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Why ice floats (part 1: liquid water and ice)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708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5AD4F4BD-E2BB-1A44-B5BB-81DB12681D98}" type="slidenum">
              <a:rPr lang="en-US" sz="1300"/>
              <a:pPr algn="r" defTabSz="956628" eaLnBrk="0" hangingPunct="0"/>
              <a:t>59</a:t>
            </a:fld>
            <a:endParaRPr lang="en-US" sz="1300" dirty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6662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5AD4F4BD-E2BB-1A44-B5BB-81DB12681D98}" type="slidenum">
              <a:rPr lang="en-US" sz="1300"/>
              <a:pPr algn="r" defTabSz="956628" eaLnBrk="0" hangingPunct="0"/>
              <a:t>60</a:t>
            </a:fld>
            <a:endParaRPr lang="en-US" sz="1300" dirty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7609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2.14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 crystal of table salt (</a:t>
            </a:r>
            <a:r>
              <a:rPr lang="en-US" sz="700" dirty="0" err="1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NaCl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 dissolving in water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553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96D8144F-424B-4F4E-B9B4-F1D87448060F}" type="slidenum">
              <a:rPr lang="en-US" sz="1300"/>
              <a:pPr algn="r" defTabSz="956628" eaLnBrk="0" hangingPunct="0"/>
              <a:t>62</a:t>
            </a:fld>
            <a:endParaRPr lang="en-US" sz="1300" dirty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pPr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-108" charset="0"/>
              </a:rPr>
              <a:t>Here we will look at aqueous</a:t>
            </a:r>
            <a:r>
              <a:rPr lang="en-US" baseline="0" dirty="0" smtClean="0">
                <a:latin typeface="Times New Roman" panose="02020603050405020304" pitchFamily="-108" charset="0"/>
              </a:rPr>
              <a:t> solutions in more detail. </a:t>
            </a:r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0403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2.15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The pH scale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4596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2.15-1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The pH scale (part 1: detail)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64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6DED0745-B39F-0049-A712-7512DCD829B1}" type="slidenum">
              <a:rPr lang="en-US" sz="1300"/>
              <a:pPr algn="r" defTabSz="956628" eaLnBrk="0" hangingPunct="0"/>
              <a:t>6</a:t>
            </a:fld>
            <a:endParaRPr lang="en-US" sz="1300" dirty="0"/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339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96D8144F-424B-4F4E-B9B4-F1D87448060F}" type="slidenum">
              <a:rPr lang="en-US" sz="1300"/>
              <a:pPr algn="r" defTabSz="956628" eaLnBrk="0" hangingPunct="0"/>
              <a:t>65</a:t>
            </a:fld>
            <a:endParaRPr lang="en-US" sz="1300" dirty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798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2.16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Ocean acidification by atmospheric </a:t>
            </a:r>
            <a:r>
              <a:rPr lang="en-US" sz="70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CO</a:t>
            </a:r>
            <a:r>
              <a:rPr lang="en-US" sz="700" baseline="-2500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634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2.UN02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In-text figure, water polarity, p. 28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3762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2.UN03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In-text figure, chemical reaction, p. 28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9128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2.UN04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Summary of key concepts: atoms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1916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2.UN05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Summary of key concepts: ionic bond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4155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2.UN06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Summary of key concepts: covalent bond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0885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2.UN07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Summary of key concepts: hydrogen bond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513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2.UN08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Summary of key concepts: liquid water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5868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2.UN09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Summary of key concepts: ice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70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88522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948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2.UN10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Summary of key concepts: acids, bases and pH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198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2.UN11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Process of science, question 13 (bond prediction)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50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7592" y="9442039"/>
            <a:ext cx="2949608" cy="497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5684" tIns="47843" rIns="95684" bIns="47843" anchor="b"/>
          <a:lstStyle/>
          <a:p>
            <a:pPr algn="r" defTabSz="956628" eaLnBrk="0" hangingPunct="0"/>
            <a:fld id="{B049C8BF-4912-594F-8287-F5FEEA4B7B97}" type="slidenum">
              <a:rPr lang="en-US" sz="1300"/>
              <a:pPr algn="r" defTabSz="956628" eaLnBrk="0" hangingPunct="0"/>
              <a:t>8</a:t>
            </a:fld>
            <a:endParaRPr lang="en-US" sz="1300" dirty="0"/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44538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984" y="4721020"/>
            <a:ext cx="4991233" cy="44732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lIns="95684" tIns="47843" rIns="95684" bIns="47843"/>
          <a:lstStyle/>
          <a:p>
            <a:endParaRPr lang="en-US" dirty="0">
              <a:latin typeface="Times New Roman" panose="02020603050405020304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6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Figure 2.2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Chemical composition of the human body</a:t>
            </a:r>
          </a:p>
          <a:p>
            <a:endParaRPr lang="en-US" sz="700" dirty="0"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4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147412"/>
            <a:ext cx="5486400" cy="3726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2980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153" y="142275"/>
            <a:ext cx="4367981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3" y="3489706"/>
            <a:ext cx="6502812" cy="1655762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6492875"/>
            <a:ext cx="3086100" cy="365125"/>
          </a:xfrm>
        </p:spPr>
        <p:txBody>
          <a:bodyPr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© 2016 Pearson Education, Inc.</a:t>
            </a:r>
            <a:endParaRPr lang="en-US" dirty="0"/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>
            <a:off x="71074" y="5575444"/>
            <a:ext cx="7306756" cy="12003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PowerPoint</a:t>
            </a:r>
            <a:r>
              <a:rPr lang="en-US" sz="2000" b="1" baseline="30000" dirty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®</a:t>
            </a:r>
            <a:r>
              <a:rPr lang="en-US" sz="2000" b="1" dirty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Lectures </a:t>
            </a:r>
            <a:r>
              <a:rPr lang="en-US" sz="1600" b="1" dirty="0" smtClean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created by Edward J. </a:t>
            </a:r>
            <a:r>
              <a:rPr lang="en-US" sz="1600" b="1" dirty="0" err="1" smtClean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Zalisko</a:t>
            </a:r>
            <a:r>
              <a:rPr lang="en-US" sz="1600" b="1" dirty="0" smtClean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 </a:t>
            </a:r>
            <a:r>
              <a:rPr lang="en-US" sz="1600" b="1" dirty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for</a:t>
            </a:r>
          </a:p>
          <a:p>
            <a:pPr eaLnBrk="0" hangingPunct="0"/>
            <a:r>
              <a:rPr lang="en-US" sz="1800" b="1" i="1" dirty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Campbell Essential Biology, </a:t>
            </a:r>
            <a:r>
              <a:rPr lang="en-US" sz="1800" b="1" dirty="0" smtClean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Sixth </a:t>
            </a:r>
            <a:r>
              <a:rPr lang="en-US" sz="1800" b="1" dirty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Edition,</a:t>
            </a:r>
            <a:r>
              <a:rPr lang="en-US" sz="1800" b="1" i="1" dirty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and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-108" charset="0"/>
              <a:ea typeface="MS PGothic" panose="020B0600070205080204" pitchFamily="-108" charset="-128"/>
              <a:cs typeface="MS PGothic" panose="020B0600070205080204" pitchFamily="-108" charset="-128"/>
            </a:endParaRPr>
          </a:p>
          <a:p>
            <a:pPr eaLnBrk="0" hangingPunct="0"/>
            <a:r>
              <a:rPr lang="en-US" sz="1800" b="1" i="1" dirty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Campbell Essential Biology with Physiology, </a:t>
            </a:r>
            <a:r>
              <a:rPr lang="en-US" sz="1800" b="1" dirty="0" smtClean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Fifth </a:t>
            </a:r>
            <a:r>
              <a:rPr lang="en-US" sz="1800" b="1" dirty="0">
                <a:solidFill>
                  <a:schemeClr val="tx1"/>
                </a:solidFill>
                <a:ea typeface="MS PGothic" panose="020B0600070205080204" pitchFamily="-108" charset="-128"/>
                <a:cs typeface="MS PGothic" panose="020B0600070205080204" pitchFamily="-108" charset="-128"/>
              </a:rPr>
              <a:t>Edition</a:t>
            </a:r>
            <a:endParaRPr lang="en-US" sz="1800" b="1" i="1" dirty="0">
              <a:solidFill>
                <a:schemeClr val="tx1"/>
              </a:solidFill>
              <a:ea typeface="MS PGothic" panose="020B0600070205080204" pitchFamily="-108" charset="-128"/>
              <a:cs typeface="MS PGothic" panose="020B0600070205080204" pitchFamily="-108" charset="-128"/>
            </a:endParaRPr>
          </a:p>
          <a:p>
            <a:pPr eaLnBrk="0" hangingPunct="0"/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-108" charset="0"/>
                <a:ea typeface="MS PGothic" panose="020B0600070205080204" pitchFamily="-108" charset="-128"/>
                <a:cs typeface="MS PGothic" panose="020B0600070205080204" pitchFamily="-108" charset="-128"/>
              </a:rPr>
              <a:t> 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  –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Eric J. Simon, Jean L. Dickey, </a:t>
            </a:r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Kelly A. Hogan, and Jane B. Reece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1227909"/>
            <a:ext cx="8543108" cy="49490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96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1227909"/>
            <a:ext cx="8543108" cy="49490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1227909"/>
            <a:ext cx="8543108" cy="49490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723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83" y="365126"/>
            <a:ext cx="8543108" cy="9787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</a:t>
            </a:r>
            <a:br>
              <a:rPr lang="en-US" dirty="0" smtClean="0"/>
            </a:br>
            <a:r>
              <a:rPr lang="en-US" dirty="0" smtClean="0"/>
              <a:t>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1476103"/>
            <a:ext cx="8543108" cy="47008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1227909"/>
            <a:ext cx="8543108" cy="49490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4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1227909"/>
            <a:ext cx="8543108" cy="49490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2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7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8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9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0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1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4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5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6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8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9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0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1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2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3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4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5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6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8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9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theme" Target="../theme/theme3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383" y="132522"/>
            <a:ext cx="8543108" cy="95886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383" y="1227909"/>
            <a:ext cx="8543108" cy="4949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424" y="651098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2016 Pearson Education,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DE886-DA9C-4BB0-9CDA-E860E39C9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0070C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21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724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ChangeArrowheads="1"/>
          </p:cNvSpPr>
          <p:nvPr/>
        </p:nvSpPr>
        <p:spPr bwMode="auto">
          <a:xfrm>
            <a:off x="66675" y="6581775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en-US" sz="900" smtClean="0">
                <a:solidFill>
                  <a:srgbClr val="000000"/>
                </a:solidFill>
                <a:ea typeface="MS PGothic" panose="020B0600070205080204" pitchFamily="-108" charset="-128"/>
              </a:rPr>
              <a:t>© 2016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3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72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©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2016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-108" charset="-128"/>
          <a:cs typeface="MS PGothic" panose="020B0600070205080204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MS PGothic" panose="020B0600070205080204" pitchFamily="-108" charset="-128"/>
          <a:cs typeface="MS PGothic" panose="020B0600070205080204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-108" charset="-128"/>
          <a:cs typeface="MS PGothic" panose="020B0600070205080204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file:///C:\Documents%20and%20Settings\rajesh\Desktop\PPT\Campbel%20Chapter-02\Fig\02_Labeled_Images\02_T01CarbonIsotopes-L.jp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181100"/>
            <a:ext cx="7431088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/>
          <p:nvPr/>
        </p:nvSpPr>
        <p:spPr bwMode="auto">
          <a:xfrm>
            <a:off x="631825" y="219075"/>
            <a:ext cx="7899616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None/>
              <a:defRPr sz="44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6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Essential Chemistry for Biology</a:t>
            </a:r>
            <a:endParaRPr lang="en-US" altLang="en-US" sz="26400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r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9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Unit 1; Chapter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30314" y="414459"/>
            <a:ext cx="8264345" cy="9588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Matter: Elements and Compounds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545431" y="1373321"/>
            <a:ext cx="8005011" cy="4803641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Much of the remaining 4% is accounted for by 7 elements.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    1.   Calcium</a:t>
            </a:r>
            <a:r>
              <a:rPr lang="en-US" b="1" dirty="0" smtClean="0">
                <a:latin typeface="Cambria" panose="02040503050406030204" pitchFamily="18" charset="0"/>
              </a:rPr>
              <a:t>, important for building strong bones and teeth, is found abundantly in dairy products, sardines, and green, leafy vegetables.</a:t>
            </a:r>
          </a:p>
          <a:p>
            <a:pPr marL="457200" lvl="1" indent="0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2.   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Phosphorus</a:t>
            </a:r>
            <a:r>
              <a:rPr lang="en-US" sz="2800" b="1" dirty="0">
                <a:latin typeface="Cambria" panose="02040503050406030204" pitchFamily="18" charset="0"/>
              </a:rPr>
              <a:t>,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>
                <a:latin typeface="Cambria" panose="02040503050406030204" pitchFamily="18" charset="0"/>
              </a:rPr>
              <a:t>a component of DNA, can be obtained by eating eggs, beans, and nuts.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41682" y="516059"/>
            <a:ext cx="8188808" cy="958863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Matter: Elements and Compounds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727969" y="1373322"/>
            <a:ext cx="8102521" cy="4949054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Trace elements </a:t>
            </a:r>
            <a:r>
              <a:rPr lang="en-US" b="1" dirty="0" smtClean="0">
                <a:latin typeface="Cambria" panose="02040503050406030204" pitchFamily="18" charset="0"/>
              </a:rPr>
              <a:t>are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required in only very small amounts and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essential for life.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An 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iodine </a:t>
            </a:r>
            <a:r>
              <a:rPr lang="en-US" b="1" dirty="0" smtClean="0">
                <a:latin typeface="Cambria" panose="02040503050406030204" pitchFamily="18" charset="0"/>
              </a:rPr>
              <a:t>deficiency causes goiter.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Fluorine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is added to dental products and drinking water and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helps to maintain healthy bones and teeth.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573024"/>
            <a:ext cx="7851648" cy="57119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17881" y="342191"/>
            <a:ext cx="3691460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Diet and </a:t>
            </a:r>
            <a:r>
              <a:rPr lang="en-US" altLang="zh-CN" sz="4000" b="1" dirty="0" smtClean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goiter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(Iodine deficiency)</a:t>
            </a:r>
            <a:r>
              <a:rPr lang="en-US" altLang="zh-CN" sz="2800" b="1" dirty="0" smtClean="0">
                <a:solidFill>
                  <a:srgbClr val="FF000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zh-CN" altLang="en-US" sz="28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9949" y="1620599"/>
            <a:ext cx="4843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b="1" dirty="0" smtClean="0">
                <a:solidFill>
                  <a:srgbClr val="FF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Goiter: an enlargement of the 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thyroid gland; 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甲状腺肿；“大脖子病”</a:t>
            </a:r>
            <a:r>
              <a:rPr lang="en-US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0113" y="476904"/>
            <a:ext cx="8250300" cy="958863"/>
          </a:xfrm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Matter: Elements and Compounds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68867" y="1710267"/>
            <a:ext cx="8161624" cy="4466695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Elements can combine to form 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compounds</a:t>
            </a:r>
            <a:r>
              <a:rPr lang="en-US" b="1" dirty="0" smtClean="0">
                <a:latin typeface="Cambria" panose="02040503050406030204" pitchFamily="18" charset="0"/>
              </a:rPr>
              <a:t>, substances that contain two or more elements in a fixed ratio.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Common compounds include</a:t>
            </a:r>
          </a:p>
          <a:p>
            <a:pPr lvl="1"/>
            <a:r>
              <a:rPr lang="en-US" b="1" dirty="0" err="1" smtClean="0">
                <a:latin typeface="Cambria" panose="02040503050406030204" pitchFamily="18" charset="0"/>
              </a:rPr>
              <a:t>NaCl</a:t>
            </a:r>
            <a:r>
              <a:rPr lang="en-US" b="1" dirty="0" smtClean="0">
                <a:latin typeface="Cambria" panose="02040503050406030204" pitchFamily="18" charset="0"/>
              </a:rPr>
              <a:t> (table salt) and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H</a:t>
            </a:r>
            <a:r>
              <a:rPr lang="en-US" b="1" baseline="-25000" dirty="0" smtClean="0">
                <a:latin typeface="Cambria" panose="02040503050406030204" pitchFamily="18" charset="0"/>
              </a:rPr>
              <a:t>2</a:t>
            </a:r>
            <a:r>
              <a:rPr lang="en-US" b="1" dirty="0" smtClean="0">
                <a:latin typeface="Cambria" panose="02040503050406030204" pitchFamily="18" charset="0"/>
              </a:rPr>
              <a:t>O (water).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74703" y="414459"/>
            <a:ext cx="8405128" cy="958863"/>
          </a:xfrm>
        </p:spPr>
        <p:txBody>
          <a:bodyPr/>
          <a:lstStyle/>
          <a:p>
            <a:r>
              <a:rPr lang="en-US" sz="4000" dirty="0" smtClean="0">
                <a:solidFill>
                  <a:srgbClr val="C39150"/>
                </a:solidFill>
                <a:latin typeface="Cambria" panose="02040503050406030204" pitchFamily="18" charset="0"/>
              </a:rPr>
              <a:t>The Structure of Atoms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745724" y="1373321"/>
            <a:ext cx="8084766" cy="4803641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Atoms are composed of subatomic particles.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A proton is positively charged and has mass.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An electron is negatively charged and has no mass.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A neutron is electrically neutral and has mass.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When an atom has an equal number of protons and electrons, 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its net electrical charge is zero and 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the atom is neutral.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58446" y="1325673"/>
            <a:ext cx="7349805" cy="5236464"/>
            <a:chOff x="1558446" y="1325673"/>
            <a:chExt cx="7349805" cy="5236464"/>
          </a:xfrm>
        </p:grpSpPr>
        <p:pic>
          <p:nvPicPr>
            <p:cNvPr id="29" name="Picture 28" descr="02_04HeliumAtom-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8446" y="1325673"/>
              <a:ext cx="6169152" cy="5236464"/>
            </a:xfrm>
            <a:prstGeom prst="rect">
              <a:avLst/>
            </a:prstGeom>
          </p:spPr>
        </p:pic>
        <p:sp>
          <p:nvSpPr>
            <p:cNvPr id="6" name="TextBox 2"/>
            <p:cNvSpPr txBox="1">
              <a:spLocks noChangeArrowheads="1"/>
            </p:cNvSpPr>
            <p:nvPr/>
          </p:nvSpPr>
          <p:spPr bwMode="auto">
            <a:xfrm>
              <a:off x="4521490" y="1395967"/>
              <a:ext cx="116217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Protons</a:t>
              </a:r>
            </a:p>
          </p:txBody>
        </p:sp>
        <p:sp>
          <p:nvSpPr>
            <p:cNvPr id="7" name="TextBox 3"/>
            <p:cNvSpPr txBox="1">
              <a:spLocks noChangeArrowheads="1"/>
            </p:cNvSpPr>
            <p:nvPr/>
          </p:nvSpPr>
          <p:spPr bwMode="auto">
            <a:xfrm>
              <a:off x="6509129" y="1806336"/>
              <a:ext cx="1197444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Nucleus</a:t>
              </a:r>
            </a:p>
          </p:txBody>
        </p:sp>
        <p:sp>
          <p:nvSpPr>
            <p:cNvPr id="8" name="TextBox 4"/>
            <p:cNvSpPr txBox="1">
              <a:spLocks noChangeArrowheads="1"/>
            </p:cNvSpPr>
            <p:nvPr/>
          </p:nvSpPr>
          <p:spPr bwMode="auto">
            <a:xfrm>
              <a:off x="3676235" y="2104786"/>
              <a:ext cx="171522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2</a:t>
              </a:r>
            </a:p>
          </p:txBody>
        </p:sp>
        <p:sp>
          <p:nvSpPr>
            <p:cNvPr id="9" name="TextBox 5"/>
            <p:cNvSpPr txBox="1">
              <a:spLocks noChangeArrowheads="1"/>
            </p:cNvSpPr>
            <p:nvPr/>
          </p:nvSpPr>
          <p:spPr bwMode="auto">
            <a:xfrm>
              <a:off x="3673854" y="2815986"/>
              <a:ext cx="171522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2</a:t>
              </a:r>
            </a:p>
          </p:txBody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4523960" y="2097643"/>
              <a:ext cx="1351332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Neutrons</a:t>
              </a:r>
            </a:p>
          </p:txBody>
        </p:sp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4523960" y="2808843"/>
              <a:ext cx="140262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Electrons</a:t>
              </a:r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585497" y="2529443"/>
              <a:ext cx="1197444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Nucleus</a:t>
              </a: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3211097" y="4686855"/>
              <a:ext cx="168316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 smtClean="0">
                  <a:solidFill>
                    <a:srgbClr val="000000"/>
                  </a:solidFill>
                  <a:latin typeface="Symbol" panose="05050102010706020507"/>
                  <a:ea typeface="MS PGothic" panose="020B0600070205080204" pitchFamily="-108" charset="-128"/>
                </a:rPr>
                <a:t>+</a:t>
              </a:r>
              <a:endParaRPr lang="en-US" b="1" dirty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</a:endParaRPr>
            </a:p>
          </p:txBody>
        </p:sp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3211097" y="5026580"/>
              <a:ext cx="168316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 smtClean="0">
                  <a:solidFill>
                    <a:srgbClr val="000000"/>
                  </a:solidFill>
                  <a:latin typeface="Symbol" panose="05050102010706020507"/>
                  <a:ea typeface="MS PGothic" panose="020B0600070205080204" pitchFamily="-108" charset="-128"/>
                </a:rPr>
                <a:t>+</a:t>
              </a:r>
              <a:endParaRPr lang="en-US" b="1" dirty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>
              <a:off x="5336760" y="4482068"/>
              <a:ext cx="3571491" cy="11079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Electron </a:t>
              </a:r>
              <a:r>
                <a:rPr lang="en-US" b="1" dirty="0" smtClean="0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cloud</a:t>
              </a:r>
              <a:endParaRPr lang="en-US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endParaRPr>
            </a:p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containing two</a:t>
              </a:r>
            </a:p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electrons</a:t>
              </a:r>
            </a:p>
          </p:txBody>
        </p:sp>
        <p:sp>
          <p:nvSpPr>
            <p:cNvPr id="16" name="TextBox 5"/>
            <p:cNvSpPr txBox="1">
              <a:spLocks noChangeArrowheads="1"/>
            </p:cNvSpPr>
            <p:nvPr/>
          </p:nvSpPr>
          <p:spPr bwMode="auto">
            <a:xfrm>
              <a:off x="3673854" y="1393904"/>
              <a:ext cx="171522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anose="020B0604020202020204"/>
                  <a:ea typeface="MS PGothic" panose="020B0600070205080204" pitchFamily="-108" charset="-128"/>
                </a:rPr>
                <a:t>2</a:t>
              </a:r>
            </a:p>
          </p:txBody>
        </p:sp>
        <p:sp>
          <p:nvSpPr>
            <p:cNvPr id="18" name="TextBox 5"/>
            <p:cNvSpPr txBox="1">
              <a:spLocks noChangeArrowheads="1"/>
            </p:cNvSpPr>
            <p:nvPr/>
          </p:nvSpPr>
          <p:spPr bwMode="auto">
            <a:xfrm>
              <a:off x="4100094" y="2832656"/>
              <a:ext cx="141064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rgbClr val="000000"/>
                  </a:solidFill>
                  <a:latin typeface="Symbol" panose="05050102010706020507" pitchFamily="18" charset="2"/>
                  <a:ea typeface="MS PGothic" panose="020B0600070205080204" pitchFamily="-108" charset="-128"/>
                  <a:sym typeface="Symbol" panose="05050102010706020507"/>
                </a:rPr>
                <a:t></a:t>
              </a:r>
              <a:endParaRPr lang="en-US" sz="20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</a:endParaRPr>
            </a:p>
          </p:txBody>
        </p:sp>
        <p:sp>
          <p:nvSpPr>
            <p:cNvPr id="19" name="TextBox 5"/>
            <p:cNvSpPr txBox="1">
              <a:spLocks noChangeArrowheads="1"/>
            </p:cNvSpPr>
            <p:nvPr/>
          </p:nvSpPr>
          <p:spPr bwMode="auto">
            <a:xfrm>
              <a:off x="3957217" y="3713723"/>
              <a:ext cx="141064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rgbClr val="000000"/>
                  </a:solidFill>
                  <a:latin typeface="Symbol" panose="05050102010706020507" pitchFamily="18" charset="2"/>
                  <a:ea typeface="MS PGothic" panose="020B0600070205080204" pitchFamily="-108" charset="-128"/>
                  <a:sym typeface="Symbol" panose="05050102010706020507"/>
                </a:rPr>
                <a:t></a:t>
              </a:r>
              <a:endParaRPr lang="en-US" sz="20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</a:endParaRPr>
            </a:p>
          </p:txBody>
        </p:sp>
        <p:sp>
          <p:nvSpPr>
            <p:cNvPr id="20" name="TextBox 5"/>
            <p:cNvSpPr txBox="1">
              <a:spLocks noChangeArrowheads="1"/>
            </p:cNvSpPr>
            <p:nvPr/>
          </p:nvSpPr>
          <p:spPr bwMode="auto">
            <a:xfrm>
              <a:off x="4100094" y="1375318"/>
              <a:ext cx="141064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000" b="1" smtClean="0">
                  <a:solidFill>
                    <a:srgbClr val="000000"/>
                  </a:solidFill>
                  <a:latin typeface="Symbol" panose="05050102010706020507"/>
                  <a:ea typeface="MS PGothic" panose="020B0600070205080204" pitchFamily="-108" charset="-128"/>
                  <a:sym typeface="Symbol" panose="05050102010706020507"/>
                </a:rPr>
                <a:t>+</a:t>
              </a:r>
              <a:endParaRPr lang="en-US" sz="2000" b="1" dirty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</a:endParaRPr>
            </a:p>
          </p:txBody>
        </p:sp>
        <p:sp>
          <p:nvSpPr>
            <p:cNvPr id="21" name="TextBox 5"/>
            <p:cNvSpPr txBox="1">
              <a:spLocks noChangeArrowheads="1"/>
            </p:cNvSpPr>
            <p:nvPr/>
          </p:nvSpPr>
          <p:spPr bwMode="auto">
            <a:xfrm>
              <a:off x="3226965" y="5993371"/>
              <a:ext cx="141064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rgbClr val="000000"/>
                  </a:solidFill>
                  <a:latin typeface="Symbol" panose="05050102010706020507" pitchFamily="18" charset="2"/>
                  <a:ea typeface="MS PGothic" panose="020B0600070205080204" pitchFamily="-108" charset="-128"/>
                  <a:sym typeface="Symbol" panose="05050102010706020507"/>
                </a:rPr>
                <a:t></a:t>
              </a:r>
              <a:endParaRPr lang="en-US" sz="20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747547" y="2886630"/>
              <a:ext cx="911223" cy="1927225"/>
              <a:chOff x="2676525" y="2371725"/>
              <a:chExt cx="911223" cy="1927225"/>
            </a:xfrm>
          </p:grpSpPr>
          <p:sp>
            <p:nvSpPr>
              <p:cNvPr id="37" name="Freeform 3"/>
              <p:cNvSpPr/>
              <p:nvPr/>
            </p:nvSpPr>
            <p:spPr>
              <a:xfrm rot="5400000">
                <a:off x="3061419" y="3772621"/>
                <a:ext cx="339515" cy="713143"/>
              </a:xfrm>
              <a:custGeom>
                <a:avLst/>
                <a:gdLst>
                  <a:gd name="connsiteX0" fmla="*/ 203987 w 210337"/>
                  <a:gd name="connsiteY0" fmla="*/ 2229980 h 2236330"/>
                  <a:gd name="connsiteX1" fmla="*/ 6350 w 210337"/>
                  <a:gd name="connsiteY1" fmla="*/ 2229980 h 2236330"/>
                  <a:gd name="connsiteX2" fmla="*/ 6350 w 210337"/>
                  <a:gd name="connsiteY2" fmla="*/ 6350 h 2236330"/>
                  <a:gd name="connsiteX3" fmla="*/ 203987 w 210337"/>
                  <a:gd name="connsiteY3" fmla="*/ 6350 h 223633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</a:cxnLst>
                <a:rect l="l" t="t" r="r" b="b"/>
                <a:pathLst>
                  <a:path w="210337" h="2236330">
                    <a:moveTo>
                      <a:pt x="203987" y="2229980"/>
                    </a:moveTo>
                    <a:lnTo>
                      <a:pt x="6350" y="2229980"/>
                    </a:lnTo>
                    <a:lnTo>
                      <a:pt x="6350" y="6350"/>
                    </a:lnTo>
                    <a:lnTo>
                      <a:pt x="203987" y="6350"/>
                    </a:lnTo>
                  </a:path>
                </a:pathLst>
              </a:custGeom>
              <a:ln w="12700">
                <a:miter lim="800000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0" hangingPunct="0"/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 bwMode="auto">
              <a:xfrm>
                <a:off x="2676525" y="2371725"/>
                <a:ext cx="555625" cy="1600200"/>
              </a:xfrm>
              <a:custGeom>
                <a:avLst/>
                <a:gdLst>
                  <a:gd name="connsiteX0" fmla="*/ 0 w 555625"/>
                  <a:gd name="connsiteY0" fmla="*/ 0 h 1600200"/>
                  <a:gd name="connsiteX1" fmla="*/ 555625 w 555625"/>
                  <a:gd name="connsiteY1" fmla="*/ 16002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5625" h="1600200">
                    <a:moveTo>
                      <a:pt x="0" y="0"/>
                    </a:moveTo>
                    <a:lnTo>
                      <a:pt x="555625" y="1600200"/>
                    </a:lnTo>
                  </a:path>
                </a:pathLst>
              </a:cu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hangingPunct="0"/>
                <a:endParaRPr lang="en-US">
                  <a:solidFill>
                    <a:srgbClr val="000000"/>
                  </a:solidFill>
                  <a:latin typeface="Times" pitchFamily="84" charset="0"/>
                  <a:ea typeface="MS PGothic" panose="020B0600070205080204" pitchFamily="-108" charset="-128"/>
                </a:endParaRPr>
              </a:p>
            </p:txBody>
          </p:sp>
        </p:grpSp>
        <p:sp>
          <p:nvSpPr>
            <p:cNvPr id="42" name="Freeform 41"/>
            <p:cNvSpPr/>
            <p:nvPr/>
          </p:nvSpPr>
          <p:spPr bwMode="auto">
            <a:xfrm>
              <a:off x="4709698" y="4775754"/>
              <a:ext cx="558800" cy="161925"/>
            </a:xfrm>
            <a:custGeom>
              <a:avLst/>
              <a:gdLst>
                <a:gd name="connsiteX0" fmla="*/ 0 w 358775"/>
                <a:gd name="connsiteY0" fmla="*/ 101600 h 101600"/>
                <a:gd name="connsiteX1" fmla="*/ 358775 w 358775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8775" h="101600">
                  <a:moveTo>
                    <a:pt x="0" y="101600"/>
                  </a:moveTo>
                  <a:lnTo>
                    <a:pt x="358775" y="0"/>
                  </a:lnTo>
                </a:path>
              </a:pathLst>
            </a:cu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triangle" w="sm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MS PGothic" panose="020B0600070205080204" pitchFamily="-108" charset="-128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786022" y="1487403"/>
              <a:ext cx="647699" cy="1028701"/>
              <a:chOff x="5715000" y="967738"/>
              <a:chExt cx="647699" cy="1028701"/>
            </a:xfrm>
          </p:grpSpPr>
          <p:sp>
            <p:nvSpPr>
              <p:cNvPr id="32" name="Freeform 31"/>
              <p:cNvSpPr/>
              <p:nvPr/>
            </p:nvSpPr>
            <p:spPr>
              <a:xfrm rot="16200000">
                <a:off x="5369760" y="1312978"/>
                <a:ext cx="1028701" cy="338222"/>
              </a:xfrm>
              <a:custGeom>
                <a:avLst/>
                <a:gdLst>
                  <a:gd name="connsiteX0" fmla="*/ 9525 w 3199536"/>
                  <a:gd name="connsiteY0" fmla="*/ 9525 h 224294"/>
                  <a:gd name="connsiteX1" fmla="*/ 9525 w 3199536"/>
                  <a:gd name="connsiteY1" fmla="*/ 214769 h 224294"/>
                  <a:gd name="connsiteX2" fmla="*/ 3190011 w 3199536"/>
                  <a:gd name="connsiteY2" fmla="*/ 214769 h 224294"/>
                  <a:gd name="connsiteX3" fmla="*/ 3190011 w 3199536"/>
                  <a:gd name="connsiteY3" fmla="*/ 9525 h 224294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</a:cxnLst>
                <a:rect l="l" t="t" r="r" b="b"/>
                <a:pathLst>
                  <a:path w="3199536" h="224294">
                    <a:moveTo>
                      <a:pt x="9525" y="9525"/>
                    </a:moveTo>
                    <a:lnTo>
                      <a:pt x="9525" y="214769"/>
                    </a:lnTo>
                    <a:lnTo>
                      <a:pt x="3190011" y="214769"/>
                    </a:lnTo>
                    <a:lnTo>
                      <a:pt x="3190011" y="9525"/>
                    </a:lnTo>
                  </a:path>
                </a:pathLst>
              </a:custGeom>
              <a:ln w="12700">
                <a:miter lim="800000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0" hangingPunct="0"/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3"/>
              <p:cNvSpPr/>
              <p:nvPr/>
            </p:nvSpPr>
            <p:spPr>
              <a:xfrm rot="16200000">
                <a:off x="6187473" y="1309921"/>
                <a:ext cx="12250" cy="338203"/>
              </a:xfrm>
              <a:custGeom>
                <a:avLst/>
                <a:gdLst>
                  <a:gd name="connsiteX0" fmla="*/ 9525 w 38100"/>
                  <a:gd name="connsiteY0" fmla="*/ 214757 h 224281"/>
                  <a:gd name="connsiteX1" fmla="*/ 9525 w 38100"/>
                  <a:gd name="connsiteY1" fmla="*/ 9525 h 224281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</a:cxnLst>
                <a:rect l="l" t="t" r="r" b="b"/>
                <a:pathLst>
                  <a:path w="38100" h="224281">
                    <a:moveTo>
                      <a:pt x="9525" y="214757"/>
                    </a:moveTo>
                    <a:lnTo>
                      <a:pt x="9525" y="9525"/>
                    </a:lnTo>
                  </a:path>
                </a:pathLst>
              </a:custGeom>
              <a:ln w="12700">
                <a:miter lim="800000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0" hangingPunct="0"/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672682" y="269231"/>
            <a:ext cx="5972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A simplified model of a helium atom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rdan-Hare Football Sta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3" y="180567"/>
            <a:ext cx="3383273" cy="252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419" y="576880"/>
            <a:ext cx="9525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00827"/>
              </p:ext>
            </p:extLst>
          </p:nvPr>
        </p:nvGraphicFramePr>
        <p:xfrm>
          <a:off x="383324" y="3023332"/>
          <a:ext cx="7886700" cy="64008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765832626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85539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tahoma" panose="020B0604030504040204" pitchFamily="34" charset="0"/>
                        </a:rPr>
                        <a:t>If this were the volume of the atom…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tahoma" panose="020B0604030504040204" pitchFamily="34" charset="0"/>
                        </a:rPr>
                        <a:t>then this would be the volume of the nucleus.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706773"/>
                  </a:ext>
                </a:extLst>
              </a:tr>
            </a:tbl>
          </a:graphicData>
        </a:graphic>
      </p:graphicFrame>
      <p:pic>
        <p:nvPicPr>
          <p:cNvPr id="1032" name="Picture 8" descr="base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840" y="3979999"/>
            <a:ext cx="1734074" cy="18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http://52kf04br56l1r3h1p1h5po3f.wpengine.netdna-cdn.com/wp-content/uploads/2014/02/grain-of-rice.jpg"/>
          <p:cNvSpPr>
            <a:spLocks noChangeAspect="1" noChangeArrowheads="1"/>
          </p:cNvSpPr>
          <p:nvPr/>
        </p:nvSpPr>
        <p:spPr bwMode="auto">
          <a:xfrm>
            <a:off x="6367268" y="4912297"/>
            <a:ext cx="685613" cy="6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http://52kf04br56l1r3h1p1h5po3f.wpengine.netdna-cdn.com/wp-content/uploads/2014/02/grain-of-ric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Image result for a grain r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08" y="4279524"/>
            <a:ext cx="1801521" cy="156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13302"/>
              </p:ext>
            </p:extLst>
          </p:nvPr>
        </p:nvGraphicFramePr>
        <p:xfrm>
          <a:off x="684406" y="5910645"/>
          <a:ext cx="7886700" cy="64008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31397961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714558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tahoma" panose="020B0604030504040204" pitchFamily="34" charset="0"/>
                        </a:rPr>
                        <a:t>If protons and neutrons had the mass of baseballs…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  <a:latin typeface="tahoma" panose="020B0604030504040204" pitchFamily="34" charset="0"/>
                        </a:rPr>
                        <a:t> then </a:t>
                      </a:r>
                      <a:r>
                        <a:rPr lang="en-US" dirty="0" smtClean="0">
                          <a:effectLst/>
                          <a:latin typeface="tahoma" panose="020B0604030504040204" pitchFamily="34" charset="0"/>
                        </a:rPr>
                        <a:t>electrons </a:t>
                      </a:r>
                      <a:r>
                        <a:rPr lang="en-US" dirty="0">
                          <a:effectLst/>
                          <a:latin typeface="tahoma" panose="020B0604030504040204" pitchFamily="34" charset="0"/>
                        </a:rPr>
                        <a:t>would have the mass of a grain of rice.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599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3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861134" y="491067"/>
            <a:ext cx="8149626" cy="650489"/>
          </a:xfrm>
        </p:spPr>
        <p:txBody>
          <a:bodyPr/>
          <a:lstStyle/>
          <a:p>
            <a:r>
              <a:rPr lang="en-US" sz="4000" dirty="0" smtClean="0">
                <a:solidFill>
                  <a:srgbClr val="C39150"/>
                </a:solidFill>
                <a:latin typeface="Cambria" panose="02040503050406030204" pitchFamily="18" charset="0"/>
              </a:rPr>
              <a:t>Isotopes </a:t>
            </a:r>
            <a:r>
              <a:rPr lang="zh-CN" altLang="en-US" sz="2000" dirty="0" smtClean="0">
                <a:solidFill>
                  <a:srgbClr val="C391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（同位素）</a:t>
            </a:r>
            <a:endParaRPr lang="en-US" sz="2000" dirty="0" smtClean="0">
              <a:solidFill>
                <a:srgbClr val="C391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681789" y="1676399"/>
            <a:ext cx="7734078" cy="2345268"/>
          </a:xfrm>
        </p:spPr>
        <p:txBody>
          <a:bodyPr/>
          <a:lstStyle/>
          <a:p>
            <a:pPr lvl="1"/>
            <a:r>
              <a:rPr lang="en-US" b="1" dirty="0" smtClean="0">
                <a:latin typeface="Cambria" panose="02040503050406030204" pitchFamily="18" charset="0"/>
              </a:rPr>
              <a:t>have the same number of protons and electrons but differ in their number of neutrons.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Some are stable isotopes, but some are radioactive isotopes.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</a:rPr>
              <a:t> </a:t>
            </a:r>
          </a:p>
        </p:txBody>
      </p:sp>
      <p:sp>
        <p:nvSpPr>
          <p:cNvPr id="2" name="Rectangle 1"/>
          <p:cNvSpPr/>
          <p:nvPr/>
        </p:nvSpPr>
        <p:spPr>
          <a:xfrm>
            <a:off x="681789" y="4774503"/>
            <a:ext cx="7904650" cy="53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ts val="1400"/>
              </a:lnSpc>
              <a:spcBef>
                <a:spcPts val="500"/>
              </a:spcBef>
              <a:spcAft>
                <a:spcPts val="0"/>
              </a:spcAft>
            </a:pPr>
            <a:r>
              <a:rPr lang="en-CA" sz="2000" b="1" dirty="0" err="1">
                <a:latin typeface="Times New Roman" panose="02020603050405020304" pitchFamily="18" charset="0"/>
                <a:ea typeface="Arial Unicode MS" panose="020B0604020202020204" pitchFamily="34" charset="-122"/>
              </a:rPr>
              <a:t>iso</a:t>
            </a:r>
            <a:r>
              <a:rPr lang="en-CA" sz="2000" b="1" dirty="0">
                <a:latin typeface="Times New Roman" panose="02020603050405020304" pitchFamily="18" charset="0"/>
                <a:ea typeface="Arial Unicode MS" panose="020B0604020202020204" pitchFamily="34" charset="-122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2"/>
              </a:rPr>
              <a:t>= equal (isotope: an element having the same number of protons </a:t>
            </a:r>
            <a:r>
              <a:rPr lang="en-US" sz="2000" dirty="0" smtClean="0">
                <a:latin typeface="Times New Roman" panose="02020603050405020304" pitchFamily="18" charset="0"/>
                <a:ea typeface="Arial Unicode MS" panose="020B0604020202020204" pitchFamily="34" charset="-122"/>
              </a:rPr>
              <a:t>and</a:t>
            </a:r>
          </a:p>
          <a:p>
            <a:pPr marL="0" marR="0">
              <a:lnSpc>
                <a:spcPts val="14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000" dirty="0" smtClean="0">
                <a:latin typeface="Times New Roman" panose="02020603050405020304" pitchFamily="18" charset="0"/>
                <a:ea typeface="Arial Unicode MS" panose="020B0604020202020204" pitchFamily="34" charset="-122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2"/>
              </a:rPr>
              <a:t>electrons but a different number of neutrons)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2_T01CarbonIsotopes-L.jpg" descr="C:\Documents and Settings\rajesh\Desktop\PPT\Campbel Chapter-02\Fig\02_Labeled_Images\02_T01CarbonIsotopes-L.jpg"/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459570" y="1767840"/>
            <a:ext cx="8546592" cy="33223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64414" y="446502"/>
            <a:ext cx="42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C3915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Isotopes of </a:t>
            </a:r>
            <a:r>
              <a:rPr lang="en-US" altLang="zh-CN" sz="3600" b="1" dirty="0" smtClean="0">
                <a:solidFill>
                  <a:srgbClr val="C3915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Carbon</a:t>
            </a:r>
            <a:r>
              <a:rPr lang="en-US" altLang="zh-CN" sz="3600" b="1" dirty="0" smtClean="0">
                <a:solidFill>
                  <a:srgbClr val="C3915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zh-CN" altLang="en-US" sz="3600" b="1" dirty="0">
              <a:solidFill>
                <a:srgbClr val="C39150"/>
              </a:solidFill>
              <a:latin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4671" y="509016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99%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0282" y="509015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39797" y="5096689"/>
            <a:ext cx="207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Trace amount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6948" y="367793"/>
            <a:ext cx="8173542" cy="958863"/>
          </a:xfrm>
        </p:spPr>
        <p:txBody>
          <a:bodyPr/>
          <a:lstStyle/>
          <a:p>
            <a:r>
              <a:rPr lang="en-US" sz="4000" dirty="0" smtClean="0">
                <a:solidFill>
                  <a:srgbClr val="C39150"/>
                </a:solidFill>
                <a:latin typeface="Cambria" panose="02040503050406030204" pitchFamily="18" charset="0"/>
              </a:rPr>
              <a:t>Isotopes</a:t>
            </a:r>
            <a:endParaRPr lang="en-US" sz="4000" dirty="0">
              <a:solidFill>
                <a:srgbClr val="C39150"/>
              </a:solidFill>
              <a:latin typeface="Cambria" panose="02040503050406030204" pitchFamily="18" charset="0"/>
            </a:endParaRPr>
          </a:p>
        </p:txBody>
      </p:sp>
      <p:sp>
        <p:nvSpPr>
          <p:cNvPr id="69634" name="Rectangle 2"/>
          <p:cNvSpPr>
            <a:spLocks noGrp="1" noChangeArrowheads="1"/>
          </p:cNvSpPr>
          <p:nvPr>
            <p:ph idx="1"/>
          </p:nvPr>
        </p:nvSpPr>
        <p:spPr>
          <a:xfrm>
            <a:off x="816746" y="1326656"/>
            <a:ext cx="8013744" cy="4949054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A radioactive isotope is one in which the 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nucleus decays </a:t>
            </a:r>
            <a:r>
              <a:rPr lang="en-US" b="1" dirty="0" smtClean="0">
                <a:latin typeface="Cambria" panose="02040503050406030204" pitchFamily="18" charset="0"/>
              </a:rPr>
              <a:t>spontaneously.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Radiation from decaying isotopes can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damage cellular molecules and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pose serious health risks. 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Natural sources of radiation can also pose a threat.</a:t>
            </a:r>
          </a:p>
          <a:p>
            <a:pPr lvl="1"/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Radon</a:t>
            </a:r>
            <a:r>
              <a:rPr lang="zh-CN" altLang="en-US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（氡气）</a:t>
            </a:r>
            <a:r>
              <a:rPr lang="en-US" sz="2000" b="1" dirty="0" smtClean="0">
                <a:latin typeface="Cambria" panose="02040503050406030204" pitchFamily="18" charset="0"/>
              </a:rPr>
              <a:t>, a radioactive gas, is a carcinogen that can cause lung cancer.</a:t>
            </a:r>
          </a:p>
          <a:p>
            <a:pPr lvl="1"/>
            <a:r>
              <a:rPr lang="en-US" sz="2000" b="1" dirty="0" smtClean="0">
                <a:latin typeface="Cambria" panose="02040503050406030204" pitchFamily="18" charset="0"/>
              </a:rPr>
              <a:t>Radon testing is a standard procedure before a house is bought or sold.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143" y="536359"/>
            <a:ext cx="8392513" cy="491466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Lecture outline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834501" y="1580225"/>
            <a:ext cx="7939155" cy="456465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Basic Chemistry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latin typeface="Cambria" panose="02040503050406030204" pitchFamily="18" charset="0"/>
              </a:rPr>
              <a:t>    Matters: Elements and Compounds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Cambria" panose="02040503050406030204" pitchFamily="18" charset="0"/>
              </a:rPr>
              <a:t> </a:t>
            </a:r>
            <a:r>
              <a:rPr lang="en-US" altLang="zh-CN" sz="2800" b="1" dirty="0" smtClean="0">
                <a:latin typeface="Cambria" panose="02040503050406030204" pitchFamily="18" charset="0"/>
              </a:rPr>
              <a:t>   Atoms (Radiation and life)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Cambria" panose="02040503050406030204" pitchFamily="18" charset="0"/>
              </a:rPr>
              <a:t> </a:t>
            </a:r>
            <a:r>
              <a:rPr lang="en-US" altLang="zh-CN" sz="2800" b="1" dirty="0" smtClean="0">
                <a:latin typeface="Cambria" panose="02040503050406030204" pitchFamily="18" charset="0"/>
              </a:rPr>
              <a:t>   Chemical Bonding and Molecules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latin typeface="Cambria" panose="02040503050406030204" pitchFamily="18" charset="0"/>
              </a:rPr>
              <a:t>    Chemical Reactions</a:t>
            </a:r>
            <a:endParaRPr lang="en-US" b="1" dirty="0">
              <a:latin typeface="Cambria" panose="02040503050406030204" pitchFamily="18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Water and Life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 smtClean="0">
                <a:latin typeface="Cambria" panose="02040503050406030204" pitchFamily="18" charset="0"/>
              </a:rPr>
              <a:t>Structure/Function: Water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 smtClean="0">
                <a:latin typeface="Cambria" panose="02040503050406030204" pitchFamily="18" charset="0"/>
              </a:rPr>
              <a:t>Acids, Bases, and PH</a:t>
            </a:r>
          </a:p>
        </p:txBody>
      </p:sp>
    </p:spTree>
    <p:extLst>
      <p:ext uri="{BB962C8B-B14F-4D97-AF65-F5344CB8AC3E}">
        <p14:creationId xmlns:p14="http://schemas.microsoft.com/office/powerpoint/2010/main" val="48178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pic>
        <p:nvPicPr>
          <p:cNvPr id="1026" name="Picture 2" descr="http://hyperphysics.phy-astr.gsu.edu/hbase/Nuclear/imgnuc/radioac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75" y="2826194"/>
            <a:ext cx="2987251" cy="24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5859" y="1017546"/>
            <a:ext cx="82253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39150"/>
                </a:solidFill>
                <a:latin typeface="Cambria" panose="02040503050406030204" pitchFamily="18" charset="0"/>
                <a:ea typeface="+mj-ea"/>
                <a:cs typeface="+mj-cs"/>
              </a:rPr>
              <a:t>Radioactive </a:t>
            </a:r>
            <a:r>
              <a:rPr lang="en-US" sz="2000" b="1" dirty="0" smtClean="0">
                <a:solidFill>
                  <a:srgbClr val="C39150"/>
                </a:solidFill>
                <a:latin typeface="Cambria" panose="02040503050406030204" pitchFamily="18" charset="0"/>
                <a:ea typeface="+mj-ea"/>
                <a:cs typeface="+mj-cs"/>
              </a:rPr>
              <a:t>decays/Nucleus </a:t>
            </a:r>
            <a:r>
              <a:rPr lang="en-US" sz="2000" b="1" dirty="0">
                <a:solidFill>
                  <a:srgbClr val="C39150"/>
                </a:solidFill>
                <a:latin typeface="Cambria" panose="02040503050406030204" pitchFamily="18" charset="0"/>
                <a:ea typeface="+mj-ea"/>
                <a:cs typeface="+mj-cs"/>
              </a:rPr>
              <a:t>decays/Radioactivity is the process by which an unstable atomic nucleus loses energy by emitting radiation, such as an alpha particle, beta particle and gamma ray.  </a:t>
            </a:r>
          </a:p>
        </p:txBody>
      </p:sp>
    </p:spTree>
    <p:extLst>
      <p:ext uri="{BB962C8B-B14F-4D97-AF65-F5344CB8AC3E}">
        <p14:creationId xmlns:p14="http://schemas.microsoft.com/office/powerpoint/2010/main" val="5201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2356" y="599774"/>
            <a:ext cx="8058133" cy="958863"/>
          </a:xfrm>
        </p:spPr>
        <p:txBody>
          <a:bodyPr/>
          <a:lstStyle/>
          <a:p>
            <a:r>
              <a:rPr lang="en-US" dirty="0" smtClean="0">
                <a:solidFill>
                  <a:srgbClr val="C39150"/>
                </a:solidFill>
                <a:latin typeface="Cambria" panose="02040503050406030204" pitchFamily="18" charset="0"/>
              </a:rPr>
              <a:t>The Process of Science: Can Radioactive Tracers Help Detect Brain Diseases?</a:t>
            </a:r>
            <a:br>
              <a:rPr lang="en-US" dirty="0" smtClean="0">
                <a:solidFill>
                  <a:srgbClr val="C39150"/>
                </a:solidFill>
                <a:latin typeface="Cambria" panose="02040503050406030204" pitchFamily="18" charset="0"/>
              </a:rPr>
            </a:br>
            <a:endParaRPr lang="en-US" dirty="0">
              <a:solidFill>
                <a:srgbClr val="C39150"/>
              </a:solidFill>
              <a:latin typeface="Cambria" panose="02040503050406030204" pitchFamily="18" charset="0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772356" y="1854200"/>
            <a:ext cx="7702777" cy="4491204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Cells use radioactive isotopes the same way they use nonradioactive isotopes of the same element.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Once the cell takes up a radioactive isotope, the location and concentration of the isotope can be detected because of the radiation it emits. 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This makes radioactive isotopes useful as tracers for monitoring living organisms. </a:t>
            </a:r>
            <a:endParaRPr lang="en-US" b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4553" y="566521"/>
            <a:ext cx="8254107" cy="958863"/>
          </a:xfrm>
        </p:spPr>
        <p:txBody>
          <a:bodyPr/>
          <a:lstStyle/>
          <a:p>
            <a:r>
              <a:rPr lang="en-US" dirty="0" smtClean="0">
                <a:solidFill>
                  <a:srgbClr val="C39150"/>
                </a:solidFill>
                <a:latin typeface="Cambria" panose="02040503050406030204" pitchFamily="18" charset="0"/>
              </a:rPr>
              <a:t>The Process of Science: Can Radioactive Tracers Help Detect Brain Diseases?</a:t>
            </a:r>
            <a:br>
              <a:rPr lang="en-US" dirty="0" smtClean="0">
                <a:solidFill>
                  <a:srgbClr val="C39150"/>
                </a:solidFill>
                <a:latin typeface="Cambria" panose="02040503050406030204" pitchFamily="18" charset="0"/>
              </a:rPr>
            </a:br>
            <a:endParaRPr lang="en-US" dirty="0">
              <a:solidFill>
                <a:srgbClr val="C39150"/>
              </a:solidFill>
              <a:latin typeface="Cambria" panose="02040503050406030204" pitchFamily="18" charset="0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753532" y="1913467"/>
            <a:ext cx="8076958" cy="4263495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A medical diagnostic tool called a PET scan works by detecting small amounts of radiation emitted by radioactive materials that were purposefully introduced into the body.</a:t>
            </a:r>
            <a:endParaRPr lang="en-US" b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1594104"/>
            <a:ext cx="5516880" cy="3669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4953" y="630314"/>
            <a:ext cx="2774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 PET Scan</a:t>
            </a:r>
            <a:endParaRPr lang="zh-CN" altLang="en-US" sz="40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947" y="531168"/>
            <a:ext cx="5494110" cy="366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1257" y="531168"/>
            <a:ext cx="2993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sz="1800" b="1" dirty="0" err="1" smtClean="0">
                <a:solidFill>
                  <a:srgbClr val="434343"/>
                </a:solidFill>
              </a:rPr>
              <a:t>Florbetapir</a:t>
            </a:r>
            <a:r>
              <a:rPr lang="en-US" sz="1800" b="1" dirty="0" smtClean="0">
                <a:solidFill>
                  <a:srgbClr val="434343"/>
                </a:solidFill>
              </a:rPr>
              <a:t> (fluorine-18)</a:t>
            </a:r>
            <a:endParaRPr lang="en-US" sz="1800" b="1" dirty="0">
              <a:solidFill>
                <a:srgbClr val="434343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611086" y="925286"/>
            <a:ext cx="10885" cy="46763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8" name="Rectangle 7"/>
          <p:cNvSpPr/>
          <p:nvPr/>
        </p:nvSpPr>
        <p:spPr>
          <a:xfrm>
            <a:off x="359228" y="1436850"/>
            <a:ext cx="2993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sz="1800" b="1" dirty="0" smtClean="0">
                <a:solidFill>
                  <a:srgbClr val="434343"/>
                </a:solidFill>
              </a:rPr>
              <a:t>Binds to amyloid plaques</a:t>
            </a:r>
            <a:endParaRPr lang="en-US" sz="1800" b="1" dirty="0">
              <a:solidFill>
                <a:srgbClr val="43434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621971" y="1874902"/>
            <a:ext cx="10885" cy="46763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0" name="Rectangle 9"/>
          <p:cNvSpPr/>
          <p:nvPr/>
        </p:nvSpPr>
        <p:spPr>
          <a:xfrm>
            <a:off x="1052059" y="2411252"/>
            <a:ext cx="2993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sz="1800" b="1" dirty="0" smtClean="0">
                <a:solidFill>
                  <a:srgbClr val="434343"/>
                </a:solidFill>
              </a:rPr>
              <a:t>PET scan</a:t>
            </a:r>
            <a:endParaRPr lang="en-US" sz="1800" b="1" dirty="0">
              <a:solidFill>
                <a:srgbClr val="43434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1200" y="4660668"/>
            <a:ext cx="6485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C39150"/>
                </a:solidFill>
              </a:rPr>
              <a:t>Amyloid plaques is a biomarker of Alzheimer’s Diseases. </a:t>
            </a:r>
            <a:endParaRPr lang="en-US" sz="1800" dirty="0">
              <a:solidFill>
                <a:srgbClr val="C391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6119" y="215921"/>
            <a:ext cx="8463039" cy="1065059"/>
          </a:xfrm>
        </p:spPr>
        <p:txBody>
          <a:bodyPr/>
          <a:lstStyle/>
          <a:p>
            <a:r>
              <a:rPr lang="en-US" sz="3600" b="1" kern="1200" dirty="0">
                <a:solidFill>
                  <a:srgbClr val="FF0000"/>
                </a:solidFill>
                <a:latin typeface="Cambria" panose="02040503050406030204" pitchFamily="18" charset="0"/>
                <a:ea typeface="+mj-ea"/>
                <a:cs typeface="+mj-cs"/>
              </a:rPr>
              <a:t>Evolution Connection: Radioactivity as an Evolutionary Clock</a:t>
            </a:r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/>
            </a:r>
            <a:b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</a:br>
            <a:endParaRPr lang="en-US" sz="3600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792239" y="1624391"/>
            <a:ext cx="7670800" cy="4140200"/>
          </a:xfrm>
        </p:spPr>
        <p:txBody>
          <a:bodyPr/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The natural process of radioactive decay can be used to obtain important data about the evolutionary history of life on Earth.</a:t>
            </a:r>
          </a:p>
          <a:p>
            <a:r>
              <a:rPr lang="en-US" sz="2800" b="1" dirty="0" smtClean="0">
                <a:latin typeface="Cambria" panose="02040503050406030204" pitchFamily="18" charset="0"/>
              </a:rPr>
              <a:t>Fossils are reliable chronological records</a:t>
            </a:r>
            <a:r>
              <a:rPr lang="en-US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序时记录</a:t>
            </a:r>
            <a:r>
              <a:rPr lang="en-US" sz="1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sz="2800" b="1" dirty="0" smtClean="0">
                <a:latin typeface="Cambria" panose="02040503050406030204" pitchFamily="18" charset="0"/>
              </a:rPr>
              <a:t> of life because we can determine their ages through </a:t>
            </a:r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radiometric dating</a:t>
            </a:r>
            <a:r>
              <a:rPr lang="en-US" sz="2800" b="1" dirty="0" smtClean="0">
                <a:latin typeface="Cambria" panose="02040503050406030204" pitchFamily="18" charset="0"/>
              </a:rPr>
              <a:t>, which is based on the decay of radioactive isotopes.</a:t>
            </a:r>
          </a:p>
          <a:p>
            <a:pPr marL="0" indent="0">
              <a:buNone/>
            </a:pPr>
            <a:endParaRPr lang="en-US" sz="2000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Chronology: </a:t>
            </a:r>
            <a:r>
              <a:rPr lang="en-US" sz="2000" i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chrono</a:t>
            </a:r>
            <a:r>
              <a:rPr lang="en-US" sz="20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-times, logy-scientific study</a:t>
            </a:r>
            <a:r>
              <a:rPr lang="en-US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the </a:t>
            </a:r>
            <a:r>
              <a:rPr lang="en-US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science</a:t>
            </a: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 of arranging events in their order of occurrence in </a:t>
            </a:r>
            <a:r>
              <a:rPr lang="en-US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time.</a:t>
            </a:r>
            <a:endParaRPr lang="en-US" sz="2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0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27524" y="541867"/>
            <a:ext cx="8093144" cy="1227666"/>
          </a:xfrm>
        </p:spPr>
        <p:txBody>
          <a:bodyPr/>
          <a:lstStyle/>
          <a:p>
            <a:r>
              <a:rPr lang="en-US" sz="3600" b="1" kern="1200" dirty="0">
                <a:solidFill>
                  <a:srgbClr val="FF0000"/>
                </a:solidFill>
                <a:latin typeface="Cambria" panose="02040503050406030204" pitchFamily="18" charset="0"/>
                <a:ea typeface="+mj-ea"/>
                <a:cs typeface="+mj-cs"/>
              </a:rPr>
              <a:t>Evolution Connection: Radioactivity as an Evolutionary Clock</a:t>
            </a:r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/>
            </a:r>
            <a:b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</a:br>
            <a:endParaRPr lang="en-US" sz="3600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627524" y="2131955"/>
            <a:ext cx="7881476" cy="3950563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Carbon-14 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is present in trace amounts in the environment and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Radiocarbon dating method is based on the fact </a:t>
            </a:r>
            <a:r>
              <a:rPr lang="en-US" sz="2000" b="1" dirty="0">
                <a:solidFill>
                  <a:srgbClr val="C391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radiocarbon is constantly being created in the atmosphere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the interaction of cosmic rays with atmospheric nitrogen</a:t>
            </a:r>
            <a:r>
              <a:rPr lang="en-US" sz="20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b="1" dirty="0" smtClean="0">
              <a:latin typeface="Cambria" panose="02040503050406030204" pitchFamily="18" charset="0"/>
            </a:endParaRP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is a radioactive isotope with a half-life of 5,700 years.</a:t>
            </a:r>
          </a:p>
          <a:p>
            <a:pPr marL="457200" lvl="1" indent="0">
              <a:buNone/>
            </a:pPr>
            <a:r>
              <a:rPr lang="en-US" sz="2000" b="1" dirty="0" smtClean="0">
                <a:solidFill>
                  <a:srgbClr val="C39150"/>
                </a:solidFill>
              </a:rPr>
              <a:t>Half</a:t>
            </a:r>
            <a:r>
              <a:rPr lang="en-US" sz="2000" dirty="0" smtClean="0">
                <a:solidFill>
                  <a:srgbClr val="C39150"/>
                </a:solidFill>
              </a:rPr>
              <a:t>-</a:t>
            </a:r>
            <a:r>
              <a:rPr lang="en-US" sz="2000" b="1" dirty="0" smtClean="0">
                <a:solidFill>
                  <a:srgbClr val="C39150"/>
                </a:solidFill>
              </a:rPr>
              <a:t>life</a:t>
            </a:r>
            <a:r>
              <a:rPr lang="en-US" sz="2000" dirty="0">
                <a:solidFill>
                  <a:srgbClr val="C39150"/>
                </a:solidFill>
              </a:rPr>
              <a:t> (symbol t1⁄2) is the time required for a quantity to reduce to half its initial value.</a:t>
            </a:r>
            <a:r>
              <a:rPr lang="en-US" dirty="0">
                <a:solidFill>
                  <a:srgbClr val="C39150"/>
                </a:solidFill>
              </a:rPr>
              <a:t> </a:t>
            </a:r>
            <a:endParaRPr lang="en-US" b="1" dirty="0" smtClean="0">
              <a:solidFill>
                <a:srgbClr val="C391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4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carbon 14 dec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26" y="1946313"/>
            <a:ext cx="6362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5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44162" y="460786"/>
            <a:ext cx="7857067" cy="1308748"/>
          </a:xfrm>
        </p:spPr>
        <p:txBody>
          <a:bodyPr/>
          <a:lstStyle/>
          <a:p>
            <a:r>
              <a:rPr lang="en-US" sz="3600" b="1" kern="1200" dirty="0">
                <a:solidFill>
                  <a:srgbClr val="FF0000"/>
                </a:solidFill>
                <a:latin typeface="Cambria" panose="02040503050406030204" pitchFamily="18" charset="0"/>
                <a:ea typeface="+mj-ea"/>
                <a:cs typeface="+mj-cs"/>
              </a:rPr>
              <a:t>Evolution Connection: Radioactivity as an Evolutionary Clock</a:t>
            </a:r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/>
            </a:r>
            <a:b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</a:br>
            <a:endParaRPr lang="en-US" sz="3600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629985" y="1845733"/>
            <a:ext cx="8085423" cy="4305829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A living organism assimilates the different isotopes of an element in proportions that reflect their relative abundances in the environment.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mbria" panose="02040503050406030204" pitchFamily="18" charset="0"/>
              </a:rPr>
              <a:t>A fossil’s age can be estimated by measuring the ratio of the two isotopes to learn how many half-life reductions have occurred since it died. </a:t>
            </a:r>
          </a:p>
        </p:txBody>
      </p:sp>
    </p:spTree>
    <p:extLst>
      <p:ext uri="{BB962C8B-B14F-4D97-AF65-F5344CB8AC3E}">
        <p14:creationId xmlns:p14="http://schemas.microsoft.com/office/powerpoint/2010/main" val="385097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02_17_RadiometricDating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" y="1304544"/>
            <a:ext cx="8546592" cy="4248912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699185" y="1399284"/>
            <a:ext cx="884858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Carbon-14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527051" y="2895769"/>
            <a:ext cx="192360" cy="1384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4076" y="5119502"/>
            <a:ext cx="54502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1876" y="5119502"/>
            <a:ext cx="136256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5.7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6363914" y="2895769"/>
            <a:ext cx="192360" cy="1384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3590551" y="3425994"/>
            <a:ext cx="128240" cy="1384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75</a:t>
            </a: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6427414" y="3425994"/>
            <a:ext cx="128240" cy="1384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75</a:t>
            </a: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3590551" y="3946694"/>
            <a:ext cx="128240" cy="1384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6427414" y="3946694"/>
            <a:ext cx="128240" cy="1384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590551" y="4461044"/>
            <a:ext cx="128240" cy="1384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16" name="TextBox 16"/>
          <p:cNvSpPr txBox="1">
            <a:spLocks noChangeArrowheads="1"/>
          </p:cNvSpPr>
          <p:nvPr/>
        </p:nvSpPr>
        <p:spPr bwMode="auto">
          <a:xfrm>
            <a:off x="6427414" y="4461044"/>
            <a:ext cx="128240" cy="1384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3654051" y="4973806"/>
            <a:ext cx="64120" cy="1384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8" name="TextBox 18"/>
          <p:cNvSpPr txBox="1">
            <a:spLocks noChangeArrowheads="1"/>
          </p:cNvSpPr>
          <p:nvPr/>
        </p:nvSpPr>
        <p:spPr bwMode="auto">
          <a:xfrm>
            <a:off x="6490914" y="4973806"/>
            <a:ext cx="64120" cy="1384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" name="TextBox 21"/>
          <p:cNvSpPr txBox="1">
            <a:spLocks noChangeArrowheads="1"/>
          </p:cNvSpPr>
          <p:nvPr/>
        </p:nvSpPr>
        <p:spPr bwMode="auto">
          <a:xfrm>
            <a:off x="4082676" y="5272256"/>
            <a:ext cx="1591782" cy="153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Time (thousands of years)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2851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11.4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35101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17.1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51796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kern="18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22.8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66108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kern="20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28.5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9944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34.2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09021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39.9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23337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45.6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44794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51.3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85858" y="5119502"/>
            <a:ext cx="54502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3658" y="5119502"/>
            <a:ext cx="136256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5.7</a:t>
            </a:r>
          </a:p>
        </p:txBody>
      </p:sp>
      <p:sp>
        <p:nvSpPr>
          <p:cNvPr id="33" name="TextBox 21"/>
          <p:cNvSpPr txBox="1">
            <a:spLocks noChangeArrowheads="1"/>
          </p:cNvSpPr>
          <p:nvPr/>
        </p:nvSpPr>
        <p:spPr bwMode="auto">
          <a:xfrm>
            <a:off x="6912077" y="5272733"/>
            <a:ext cx="1591782" cy="153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Time (thousands of years)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44633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11.4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66883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17.1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83578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22.8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97890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28.5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21726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34.2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40803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39.9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55119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45.6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76576" y="5119502"/>
            <a:ext cx="190758" cy="1184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51.3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198019" y="3023393"/>
            <a:ext cx="153888" cy="1946046"/>
          </a:xfrm>
          <a:prstGeom prst="rect">
            <a:avLst/>
          </a:prstGeom>
        </p:spPr>
        <p:txBody>
          <a:bodyPr vert="vert270" wrap="none" lIns="0" tIns="0" rIns="0" bIns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Carbon-14 radioactivity (as % of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335656" y="2893040"/>
            <a:ext cx="153888" cy="2188100"/>
          </a:xfrm>
          <a:prstGeom prst="rect">
            <a:avLst/>
          </a:prstGeom>
        </p:spPr>
        <p:txBody>
          <a:bodyPr vert="vert270" wrap="none" lIns="0" tIns="0" rIns="0" bIns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living organism’s C-14 to C-12 ratio)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32769" y="3019193"/>
            <a:ext cx="153888" cy="1946046"/>
          </a:xfrm>
          <a:prstGeom prst="rect">
            <a:avLst/>
          </a:prstGeom>
        </p:spPr>
        <p:txBody>
          <a:bodyPr vert="vert270" wrap="none" lIns="0" tIns="0" rIns="0" bIns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Carbon-14 radioactivity (as % of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77549" y="2895983"/>
            <a:ext cx="153888" cy="2188100"/>
          </a:xfrm>
          <a:prstGeom prst="rect">
            <a:avLst/>
          </a:prstGeom>
        </p:spPr>
        <p:txBody>
          <a:bodyPr vert="vert270" wrap="none" lIns="0" tIns="0" rIns="0" bIns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living organism’s C-14 to C-12 ratio)</a:t>
            </a:r>
          </a:p>
        </p:txBody>
      </p:sp>
    </p:spTree>
    <p:extLst>
      <p:ext uri="{BB962C8B-B14F-4D97-AF65-F5344CB8AC3E}">
        <p14:creationId xmlns:p14="http://schemas.microsoft.com/office/powerpoint/2010/main" val="42245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_00a_YChemMatters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32" y="268224"/>
            <a:ext cx="6498336" cy="6321552"/>
          </a:xfrm>
          <a:prstGeom prst="rect">
            <a:avLst/>
          </a:prstGeom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725810" y="133777"/>
            <a:ext cx="4700582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3200" b="1" dirty="0">
                <a:solidFill>
                  <a:srgbClr val="00B0F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Why Chemistry </a:t>
            </a:r>
            <a:r>
              <a:rPr lang="en-US" sz="3200" b="1" dirty="0" smtClean="0">
                <a:solidFill>
                  <a:srgbClr val="00B0F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Matters?</a:t>
            </a:r>
            <a:endParaRPr lang="en-US" sz="3200" b="1" dirty="0">
              <a:solidFill>
                <a:srgbClr val="00B0F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1697" y="459623"/>
            <a:ext cx="8039142" cy="958863"/>
          </a:xfrm>
        </p:spPr>
        <p:txBody>
          <a:bodyPr/>
          <a:lstStyle/>
          <a:p>
            <a:r>
              <a:rPr lang="en-US" sz="3600" b="1" kern="1200" dirty="0">
                <a:solidFill>
                  <a:srgbClr val="FF0000"/>
                </a:solidFill>
                <a:latin typeface="Cambria" panose="02040503050406030204" pitchFamily="18" charset="0"/>
                <a:ea typeface="+mj-ea"/>
                <a:cs typeface="+mj-cs"/>
              </a:rPr>
              <a:t>Evolution Connection: Radioactivity as an Evolutionary Clock</a:t>
            </a:r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/>
            </a:r>
            <a:b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</a:br>
            <a:endParaRPr lang="en-US" sz="3600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728133" y="1972734"/>
            <a:ext cx="8051557" cy="4144962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Using such techniques, scientists can 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estimate the ages of fossils from around the world and 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place them in an ordered sequence called the fossil record. </a:t>
            </a:r>
          </a:p>
        </p:txBody>
      </p:sp>
    </p:spTree>
    <p:extLst>
      <p:ext uri="{BB962C8B-B14F-4D97-AF65-F5344CB8AC3E}">
        <p14:creationId xmlns:p14="http://schemas.microsoft.com/office/powerpoint/2010/main" val="322650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45725" y="476604"/>
            <a:ext cx="8084766" cy="958863"/>
          </a:xfrm>
        </p:spPr>
        <p:txBody>
          <a:bodyPr/>
          <a:lstStyle/>
          <a:p>
            <a:r>
              <a:rPr lang="en-US" sz="4000" dirty="0" smtClean="0">
                <a:solidFill>
                  <a:srgbClr val="C39150"/>
                </a:solidFill>
                <a:latin typeface="Cambria" panose="02040503050406030204" pitchFamily="18" charset="0"/>
              </a:rPr>
              <a:t>Chemical Bonding and Molecules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843379" y="1518081"/>
            <a:ext cx="7987112" cy="4658881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Only electrons are directly involved in chemical reactions.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The number of electrons in an atom determines the chemical properties of that atom. 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Chemical reactions enable atoms to transfer or share electrons. 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These interactions usually result in atoms staying close together, held by attractions called chemical bonds.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7868" y="523783"/>
            <a:ext cx="8022622" cy="567602"/>
          </a:xfrm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Ionic Bonds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807868" y="1642533"/>
            <a:ext cx="7743466" cy="4868448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When an atom loses or gains electrons, it becomes electrically charged.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Ions </a:t>
            </a:r>
            <a:r>
              <a:rPr lang="en-US" b="1" dirty="0" smtClean="0">
                <a:latin typeface="Cambria" panose="02040503050406030204" pitchFamily="18" charset="0"/>
              </a:rPr>
              <a:t>are atoms or molecules that are electrically charged as a result of gaining or losing electrons.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Ionic bonds </a:t>
            </a:r>
            <a:r>
              <a:rPr lang="en-US" b="1" dirty="0" smtClean="0">
                <a:latin typeface="Cambria" panose="02040503050406030204" pitchFamily="18" charset="0"/>
              </a:rPr>
              <a:t>are formed between oppositely charged ions.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Compounds, such as table salt, that are held together by ionic bonds, are called ionic compounds.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Animation: Ionic Bonds</a:t>
            </a:r>
            <a:endParaRPr lang="en-US" dirty="0"/>
          </a:p>
        </p:txBody>
      </p:sp>
      <p:pic>
        <p:nvPicPr>
          <p:cNvPr id="5" name="02_06IonicBonds_A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02_06ElectronTransfer_2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" y="1837475"/>
            <a:ext cx="8546592" cy="3206496"/>
          </a:xfrm>
          <a:prstGeom prst="rect">
            <a:avLst/>
          </a:prstGeom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1036638" y="2706688"/>
            <a:ext cx="294953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Na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3251200" y="2700338"/>
            <a:ext cx="2308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35663" y="2687638"/>
            <a:ext cx="384721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smtClean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Na</a:t>
            </a:r>
            <a:r>
              <a:rPr lang="en-US" sz="1800" b="1" baseline="3000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</a:rPr>
              <a:t>+</a:t>
            </a:r>
            <a:endParaRPr lang="en-US" sz="1800" b="1" baseline="30000" dirty="0">
              <a:solidFill>
                <a:srgbClr val="000000"/>
              </a:solidFill>
              <a:latin typeface="Symbol" panose="05050102010706020507"/>
              <a:ea typeface="MS PGothic" panose="020B0600070205080204" pitchFamily="-108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7000" y="2701925"/>
            <a:ext cx="315792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Cl</a:t>
            </a:r>
            <a:r>
              <a:rPr lang="en-US" sz="180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sym typeface="Symbol" panose="05050102010706020507"/>
              </a:rPr>
              <a:t></a:t>
            </a:r>
            <a:endParaRPr lang="en-US" sz="180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</a:endParaRPr>
          </a:p>
        </p:txBody>
      </p:sp>
      <p:sp>
        <p:nvSpPr>
          <p:cNvPr id="19" name="TextBox 6"/>
          <p:cNvSpPr txBox="1">
            <a:spLocks noChangeArrowheads="1"/>
          </p:cNvSpPr>
          <p:nvPr/>
        </p:nvSpPr>
        <p:spPr bwMode="auto">
          <a:xfrm>
            <a:off x="461161" y="3783802"/>
            <a:ext cx="1461939" cy="487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ts val="19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Na</a:t>
            </a:r>
          </a:p>
          <a:p>
            <a:pPr algn="ctr" eaLnBrk="0" hangingPunct="0">
              <a:lnSpc>
                <a:spcPts val="19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Sodium atom</a:t>
            </a: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582068" y="3764754"/>
            <a:ext cx="1551707" cy="512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Cl</a:t>
            </a:r>
          </a:p>
          <a:p>
            <a:pPr algn="ct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Chlorine atom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26087" y="3850958"/>
            <a:ext cx="125675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smtClean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Na</a:t>
            </a:r>
            <a:r>
              <a:rPr lang="en-US" sz="1800" b="1" baseline="3000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</a:rPr>
              <a:t>+</a:t>
            </a:r>
            <a:endParaRPr lang="en-US" sz="1800" b="1" baseline="30000" dirty="0">
              <a:solidFill>
                <a:srgbClr val="000000"/>
              </a:solidFill>
              <a:latin typeface="Symbol" panose="05050102010706020507"/>
              <a:ea typeface="MS PGothic" panose="020B0600070205080204" pitchFamily="-108" charset="-128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Sodium 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58851" y="3847783"/>
            <a:ext cx="134652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Cl</a:t>
            </a:r>
            <a:r>
              <a:rPr lang="en-US" sz="180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sym typeface="Symbol" panose="05050102010706020507"/>
              </a:rPr>
              <a:t></a:t>
            </a:r>
            <a:endParaRPr lang="en-US" sz="1800" b="1" baseline="30000" dirty="0">
              <a:solidFill>
                <a:srgbClr val="000000"/>
              </a:solidFill>
              <a:latin typeface="Arial" panose="020B0604020202020204"/>
              <a:ea typeface="MS PGothic" panose="020B0600070205080204" pitchFamily="-108" charset="-128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Chloride ion</a:t>
            </a:r>
          </a:p>
        </p:txBody>
      </p:sp>
      <p:sp>
        <p:nvSpPr>
          <p:cNvPr id="23" name="TextBox 14"/>
          <p:cNvSpPr txBox="1">
            <a:spLocks noChangeArrowheads="1"/>
          </p:cNvSpPr>
          <p:nvPr/>
        </p:nvSpPr>
        <p:spPr bwMode="auto">
          <a:xfrm>
            <a:off x="5806289" y="4702176"/>
            <a:ext cx="2551981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Sodium chloride (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NaCl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465864" y="4256568"/>
            <a:ext cx="3199536" cy="429526"/>
            <a:chOff x="5133441" y="2388717"/>
            <a:chExt cx="3199536" cy="429526"/>
          </a:xfrm>
        </p:grpSpPr>
        <p:sp>
          <p:nvSpPr>
            <p:cNvPr id="14" name="Freeform 13"/>
            <p:cNvSpPr/>
            <p:nvPr/>
          </p:nvSpPr>
          <p:spPr>
            <a:xfrm>
              <a:off x="5133441" y="2388717"/>
              <a:ext cx="3199536" cy="224294"/>
            </a:xfrm>
            <a:custGeom>
              <a:avLst/>
              <a:gdLst>
                <a:gd name="connsiteX0" fmla="*/ 9525 w 3199536"/>
                <a:gd name="connsiteY0" fmla="*/ 9525 h 224294"/>
                <a:gd name="connsiteX1" fmla="*/ 9525 w 3199536"/>
                <a:gd name="connsiteY1" fmla="*/ 214769 h 224294"/>
                <a:gd name="connsiteX2" fmla="*/ 3190011 w 3199536"/>
                <a:gd name="connsiteY2" fmla="*/ 214769 h 224294"/>
                <a:gd name="connsiteX3" fmla="*/ 3190011 w 3199536"/>
                <a:gd name="connsiteY3" fmla="*/ 9525 h 2242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3199536" h="224294">
                  <a:moveTo>
                    <a:pt x="9525" y="9525"/>
                  </a:moveTo>
                  <a:lnTo>
                    <a:pt x="9525" y="214769"/>
                  </a:lnTo>
                  <a:lnTo>
                    <a:pt x="3190011" y="214769"/>
                  </a:lnTo>
                  <a:lnTo>
                    <a:pt x="3190011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24" name="Freeform 3"/>
            <p:cNvSpPr/>
            <p:nvPr/>
          </p:nvSpPr>
          <p:spPr>
            <a:xfrm>
              <a:off x="6723697" y="2593962"/>
              <a:ext cx="38100" cy="224281"/>
            </a:xfrm>
            <a:custGeom>
              <a:avLst/>
              <a:gdLst>
                <a:gd name="connsiteX0" fmla="*/ 9525 w 38100"/>
                <a:gd name="connsiteY0" fmla="*/ 214757 h 224281"/>
                <a:gd name="connsiteX1" fmla="*/ 9525 w 38100"/>
                <a:gd name="connsiteY1" fmla="*/ 9525 h 2242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8100" h="224281">
                  <a:moveTo>
                    <a:pt x="9525" y="214757"/>
                  </a:moveTo>
                  <a:lnTo>
                    <a:pt x="9525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65199" y="415235"/>
            <a:ext cx="7484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Electron transfer and ionic bonding </a:t>
            </a:r>
            <a:endParaRPr lang="zh-CN" altLang="en-US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795865" y="643670"/>
            <a:ext cx="8076958" cy="656379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Covalent Bonds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838199" y="1634067"/>
            <a:ext cx="7992291" cy="4542896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A 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covalent bond </a:t>
            </a:r>
            <a:r>
              <a:rPr lang="en-US" b="1" dirty="0" smtClean="0">
                <a:latin typeface="Cambria" panose="02040503050406030204" pitchFamily="18" charset="0"/>
              </a:rPr>
              <a:t>forms when two atoms </a:t>
            </a:r>
            <a:r>
              <a:rPr lang="en-US" b="1" i="1" dirty="0" smtClean="0">
                <a:latin typeface="Cambria" panose="02040503050406030204" pitchFamily="18" charset="0"/>
              </a:rPr>
              <a:t>share</a:t>
            </a:r>
            <a:r>
              <a:rPr lang="en-US" b="1" dirty="0" smtClean="0">
                <a:latin typeface="Cambria" panose="02040503050406030204" pitchFamily="18" charset="0"/>
              </a:rPr>
              <a:t> one or more pairs of electrons.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Covalent bonds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are the strongest of the various bonds and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hold atoms together in a 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molecule</a:t>
            </a:r>
            <a:r>
              <a:rPr lang="en-US" b="1" dirty="0" smtClean="0">
                <a:latin typeface="Cambria" panose="020405030504060302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Animation: Covalent Bonds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pic>
        <p:nvPicPr>
          <p:cNvPr id="3" name="02_07CovalentBonds_A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02_07RepresentMolecule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" y="1450848"/>
            <a:ext cx="8546592" cy="3956304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09576" y="1463671"/>
            <a:ext cx="1474763" cy="512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Electron</a:t>
            </a:r>
          </a:p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configuration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3615532" y="1463671"/>
            <a:ext cx="1090042" cy="512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Structural</a:t>
            </a:r>
          </a:p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formula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241132" y="1482722"/>
            <a:ext cx="1372171" cy="512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Space-filling</a:t>
            </a:r>
          </a:p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model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297738" y="1489865"/>
            <a:ext cx="1513235" cy="512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Ball-and-stick</a:t>
            </a:r>
          </a:p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model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066006" y="2508247"/>
            <a:ext cx="17953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O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2211389" y="3051965"/>
            <a:ext cx="782265" cy="512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Double</a:t>
            </a:r>
          </a:p>
          <a:p>
            <a:pPr algn="ct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bond</a:t>
            </a: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062831" y="3557584"/>
            <a:ext cx="16671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FFFFFF"/>
                </a:solidFill>
                <a:latin typeface="Arial" panose="020B0604020202020204"/>
                <a:ea typeface="MS PGothic" panose="020B0600070205080204" pitchFamily="-108" charset="-128"/>
              </a:rPr>
              <a:t>C</a:t>
            </a: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605631" y="4262434"/>
            <a:ext cx="16671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H</a:t>
            </a: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1515269" y="4262434"/>
            <a:ext cx="16671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H</a:t>
            </a: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2254251" y="3959222"/>
            <a:ext cx="692497" cy="512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Single</a:t>
            </a:r>
          </a:p>
          <a:p>
            <a:pPr algn="ct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bond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55269" y="2619372"/>
            <a:ext cx="193964" cy="30008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5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50506" y="3371847"/>
            <a:ext cx="181140" cy="30008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5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10769" y="3978272"/>
            <a:ext cx="181140" cy="30008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5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07706" y="3978272"/>
            <a:ext cx="181140" cy="30008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5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H</a:t>
            </a:r>
          </a:p>
        </p:txBody>
      </p:sp>
      <p:sp>
        <p:nvSpPr>
          <p:cNvPr id="20" name="TextBox 22"/>
          <p:cNvSpPr txBox="1">
            <a:spLocks noChangeArrowheads="1"/>
          </p:cNvSpPr>
          <p:nvPr/>
        </p:nvSpPr>
        <p:spPr bwMode="auto">
          <a:xfrm>
            <a:off x="335757" y="5073649"/>
            <a:ext cx="557364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Name (molecular formula) : Formaldehyde (</a:t>
            </a:r>
            <a:r>
              <a:rPr lang="en-US" sz="1800" b="1" dirty="0" smtClean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CH</a:t>
            </a:r>
            <a:r>
              <a:rPr lang="en-US" sz="1800" b="1" baseline="-25000" dirty="0" smtClean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2</a:t>
            </a:r>
            <a:r>
              <a:rPr lang="en-US" sz="1800" b="1" dirty="0" smtClean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)</a:t>
            </a:r>
          </a:p>
        </p:txBody>
      </p:sp>
      <p:sp>
        <p:nvSpPr>
          <p:cNvPr id="23" name="Freeform 3"/>
          <p:cNvSpPr/>
          <p:nvPr/>
        </p:nvSpPr>
        <p:spPr>
          <a:xfrm>
            <a:off x="3047846" y="3147833"/>
            <a:ext cx="965353" cy="45719"/>
          </a:xfrm>
          <a:custGeom>
            <a:avLst/>
            <a:gdLst>
              <a:gd name="connsiteX0" fmla="*/ 0 w 859586"/>
              <a:gd name="connsiteY0" fmla="*/ 9525 h 19050"/>
              <a:gd name="connsiteX1" fmla="*/ 859586 w 859586"/>
              <a:gd name="connsiteY1" fmla="*/ 9525 h 19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9586" h="19050">
                <a:moveTo>
                  <a:pt x="0" y="9525"/>
                </a:moveTo>
                <a:lnTo>
                  <a:pt x="859586" y="9525"/>
                </a:lnTo>
              </a:path>
            </a:pathLst>
          </a:custGeom>
          <a:ln w="12700"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hangingPunct="0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1419225" y="3143390"/>
            <a:ext cx="742237" cy="45719"/>
          </a:xfrm>
          <a:custGeom>
            <a:avLst/>
            <a:gdLst>
              <a:gd name="connsiteX0" fmla="*/ 0 w 633602"/>
              <a:gd name="connsiteY0" fmla="*/ 9525 h 19050"/>
              <a:gd name="connsiteX1" fmla="*/ 633602 w 633602"/>
              <a:gd name="connsiteY1" fmla="*/ 9525 h 19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602" h="19050">
                <a:moveTo>
                  <a:pt x="0" y="9525"/>
                </a:moveTo>
                <a:lnTo>
                  <a:pt x="633602" y="9525"/>
                </a:lnTo>
              </a:path>
            </a:pathLst>
          </a:custGeom>
          <a:ln>
            <a:head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hangingPunct="0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25" name="Freeform 3"/>
          <p:cNvSpPr/>
          <p:nvPr/>
        </p:nvSpPr>
        <p:spPr>
          <a:xfrm flipV="1">
            <a:off x="1554956" y="4051285"/>
            <a:ext cx="650468" cy="45719"/>
          </a:xfrm>
          <a:custGeom>
            <a:avLst/>
            <a:gdLst>
              <a:gd name="connsiteX0" fmla="*/ 0 w 558736"/>
              <a:gd name="connsiteY0" fmla="*/ 9525 h 19050"/>
              <a:gd name="connsiteX1" fmla="*/ 558736 w 558736"/>
              <a:gd name="connsiteY1" fmla="*/ 9525 h 19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8736" h="19050">
                <a:moveTo>
                  <a:pt x="0" y="9525"/>
                </a:moveTo>
                <a:lnTo>
                  <a:pt x="558736" y="9525"/>
                </a:lnTo>
              </a:path>
            </a:pathLst>
          </a:custGeom>
          <a:ln>
            <a:head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hangingPunct="0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26" name="Freeform 3"/>
          <p:cNvSpPr/>
          <p:nvPr/>
        </p:nvSpPr>
        <p:spPr>
          <a:xfrm rot="20760000">
            <a:off x="2969335" y="3910091"/>
            <a:ext cx="914400" cy="45719"/>
          </a:xfrm>
          <a:custGeom>
            <a:avLst/>
            <a:gdLst>
              <a:gd name="connsiteX0" fmla="*/ 0 w 859586"/>
              <a:gd name="connsiteY0" fmla="*/ 9525 h 19050"/>
              <a:gd name="connsiteX1" fmla="*/ 859586 w 859586"/>
              <a:gd name="connsiteY1" fmla="*/ 9525 h 19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9586" h="19050">
                <a:moveTo>
                  <a:pt x="0" y="9525"/>
                </a:moveTo>
                <a:lnTo>
                  <a:pt x="859586" y="9525"/>
                </a:lnTo>
              </a:path>
            </a:pathLst>
          </a:custGeom>
          <a:ln w="12700"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hangingPunct="0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4173" y="291333"/>
            <a:ext cx="78828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Alternative ways to represent a molecule</a:t>
            </a:r>
            <a:r>
              <a:rPr lang="en-US" altLang="zh-CN" sz="3200" b="1" dirty="0">
                <a:solidFill>
                  <a:srgbClr val="FF000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0892" y="531441"/>
            <a:ext cx="8543108" cy="958863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Hydrogen Bonds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>
          <a:xfrm>
            <a:off x="778933" y="1566333"/>
            <a:ext cx="7535334" cy="4610630"/>
          </a:xfrm>
        </p:spPr>
        <p:txBody>
          <a:bodyPr/>
          <a:lstStyle/>
          <a:p>
            <a:r>
              <a:rPr lang="en-US" altLang="zh-CN" b="1" dirty="0" smtClean="0">
                <a:latin typeface="Cambria" panose="02040503050406030204" pitchFamily="18" charset="0"/>
              </a:rPr>
              <a:t>Hydrogen bonds are weak bonds formed between water molecules. </a:t>
            </a:r>
            <a:endParaRPr lang="en-US" b="1" dirty="0" smtClean="0">
              <a:latin typeface="Cambria" panose="02040503050406030204" pitchFamily="18" charset="0"/>
            </a:endParaRPr>
          </a:p>
          <a:p>
            <a:r>
              <a:rPr lang="en-US" b="1" dirty="0" smtClean="0">
                <a:latin typeface="Cambria" panose="02040503050406030204" pitchFamily="18" charset="0"/>
              </a:rPr>
              <a:t>A molecule of water (H</a:t>
            </a:r>
            <a:r>
              <a:rPr lang="en-US" b="1" baseline="-25000" dirty="0" smtClean="0">
                <a:latin typeface="Cambria" panose="02040503050406030204" pitchFamily="18" charset="0"/>
              </a:rPr>
              <a:t>2</a:t>
            </a:r>
            <a:r>
              <a:rPr lang="en-US" b="1" dirty="0" smtClean="0">
                <a:latin typeface="Cambria" panose="02040503050406030204" pitchFamily="18" charset="0"/>
              </a:rPr>
              <a:t>O) consists of two hydrogen atoms joined to one oxygen atom by single covalent bonds, but the electrons are not shared equally between the oxygen and hydrogen atoms.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This causes water to be a 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polar molecule</a:t>
            </a:r>
            <a:r>
              <a:rPr lang="en-US" b="1" dirty="0" smtClean="0">
                <a:latin typeface="Cambria" panose="02040503050406030204" pitchFamily="18" charset="0"/>
              </a:rPr>
              <a:t>, one with an uneven distribution of charge.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Animation: Water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pic>
        <p:nvPicPr>
          <p:cNvPr id="3" name="02_08WaterStructure_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4600" y="1905000"/>
            <a:ext cx="41148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2_00bRadioactivity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" y="274320"/>
            <a:ext cx="8546592" cy="630936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481092" y="6152793"/>
            <a:ext cx="2616229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800" b="1" dirty="0" smtClean="0">
                <a:solidFill>
                  <a:srgbClr val="00B0F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Radioactivity … </a:t>
            </a:r>
            <a:endParaRPr lang="en-US" sz="2800" b="1" dirty="0">
              <a:solidFill>
                <a:srgbClr val="00B0F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6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470517"/>
            <a:ext cx="7992291" cy="918016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Hydrogen </a:t>
            </a:r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Bonds</a:t>
            </a:r>
            <a:endParaRPr lang="en-US" sz="3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idx="1"/>
          </p:nvPr>
        </p:nvSpPr>
        <p:spPr>
          <a:xfrm>
            <a:off x="745067" y="1913467"/>
            <a:ext cx="7713133" cy="4263495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The polarity of water results in weak electrical attractions between neighboring water molecules.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These weak attractions are called 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hydrogen bonds</a:t>
            </a:r>
            <a:r>
              <a:rPr lang="en-US" b="1" dirty="0" smtClean="0">
                <a:latin typeface="Cambria" panose="020405030504060302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02_08HydrogenBonding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179" y="1145711"/>
            <a:ext cx="5827776" cy="5260848"/>
          </a:xfrm>
          <a:prstGeom prst="rect">
            <a:avLst/>
          </a:prstGeom>
        </p:spPr>
      </p:pic>
      <p:sp>
        <p:nvSpPr>
          <p:cNvPr id="97" name="TextBox 2"/>
          <p:cNvSpPr txBox="1">
            <a:spLocks noChangeArrowheads="1"/>
          </p:cNvSpPr>
          <p:nvPr/>
        </p:nvSpPr>
        <p:spPr bwMode="auto">
          <a:xfrm>
            <a:off x="4037538" y="2333098"/>
            <a:ext cx="258917" cy="264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6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8" name="TextBox 3"/>
          <p:cNvSpPr txBox="1">
            <a:spLocks noChangeArrowheads="1"/>
          </p:cNvSpPr>
          <p:nvPr/>
        </p:nvSpPr>
        <p:spPr bwMode="auto">
          <a:xfrm>
            <a:off x="734866" y="2471105"/>
            <a:ext cx="2923108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Hydrogen bond</a:t>
            </a:r>
          </a:p>
        </p:txBody>
      </p:sp>
      <p:sp>
        <p:nvSpPr>
          <p:cNvPr id="99" name="TextBox 4"/>
          <p:cNvSpPr txBox="1">
            <a:spLocks noChangeArrowheads="1"/>
          </p:cNvSpPr>
          <p:nvPr/>
        </p:nvSpPr>
        <p:spPr bwMode="auto">
          <a:xfrm>
            <a:off x="4035952" y="2925236"/>
            <a:ext cx="258917" cy="2492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5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5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5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  <a:endParaRPr lang="en-US" sz="150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00" name="TextBox 5"/>
          <p:cNvSpPr txBox="1">
            <a:spLocks noChangeArrowheads="1"/>
          </p:cNvSpPr>
          <p:nvPr/>
        </p:nvSpPr>
        <p:spPr bwMode="auto">
          <a:xfrm>
            <a:off x="4099451" y="3378467"/>
            <a:ext cx="157928" cy="2492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01" name="TextBox 6"/>
          <p:cNvSpPr txBox="1">
            <a:spLocks noChangeArrowheads="1"/>
          </p:cNvSpPr>
          <p:nvPr/>
        </p:nvSpPr>
        <p:spPr bwMode="auto">
          <a:xfrm>
            <a:off x="3402538" y="3902342"/>
            <a:ext cx="258917" cy="264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6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7"/>
          <p:cNvSpPr txBox="1">
            <a:spLocks noChangeArrowheads="1"/>
          </p:cNvSpPr>
          <p:nvPr/>
        </p:nvSpPr>
        <p:spPr bwMode="auto">
          <a:xfrm>
            <a:off x="3735913" y="4381767"/>
            <a:ext cx="258917" cy="264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6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3" name="TextBox 8"/>
          <p:cNvSpPr txBox="1">
            <a:spLocks noChangeArrowheads="1"/>
          </p:cNvSpPr>
          <p:nvPr/>
        </p:nvSpPr>
        <p:spPr bwMode="auto">
          <a:xfrm>
            <a:off x="3516838" y="4859604"/>
            <a:ext cx="258917" cy="2492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5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5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5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  <a:endParaRPr lang="en-US" sz="150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04" name="TextBox 9"/>
          <p:cNvSpPr txBox="1">
            <a:spLocks noChangeArrowheads="1"/>
          </p:cNvSpPr>
          <p:nvPr/>
        </p:nvSpPr>
        <p:spPr bwMode="auto">
          <a:xfrm>
            <a:off x="4101038" y="3830904"/>
            <a:ext cx="167546" cy="2492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5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05" name="TextBox 10"/>
          <p:cNvSpPr txBox="1">
            <a:spLocks noChangeArrowheads="1"/>
          </p:cNvSpPr>
          <p:nvPr/>
        </p:nvSpPr>
        <p:spPr bwMode="auto">
          <a:xfrm>
            <a:off x="4488388" y="3962667"/>
            <a:ext cx="157928" cy="2492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5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06" name="TextBox 11"/>
          <p:cNvSpPr txBox="1">
            <a:spLocks noChangeArrowheads="1"/>
          </p:cNvSpPr>
          <p:nvPr/>
        </p:nvSpPr>
        <p:spPr bwMode="auto">
          <a:xfrm>
            <a:off x="2842151" y="4035692"/>
            <a:ext cx="258917" cy="2492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5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5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5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  <a:endParaRPr lang="en-US" sz="150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07" name="TextBox 12"/>
          <p:cNvSpPr txBox="1">
            <a:spLocks noChangeArrowheads="1"/>
          </p:cNvSpPr>
          <p:nvPr/>
        </p:nvSpPr>
        <p:spPr bwMode="auto">
          <a:xfrm>
            <a:off x="4864633" y="3377672"/>
            <a:ext cx="1788182" cy="5724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Slightly positive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charge</a:t>
            </a:r>
          </a:p>
        </p:txBody>
      </p:sp>
      <p:sp>
        <p:nvSpPr>
          <p:cNvPr id="108" name="TextBox 14"/>
          <p:cNvSpPr txBox="1">
            <a:spLocks noChangeArrowheads="1"/>
          </p:cNvSpPr>
          <p:nvPr/>
        </p:nvSpPr>
        <p:spPr bwMode="auto">
          <a:xfrm>
            <a:off x="5728233" y="3917422"/>
            <a:ext cx="1852302" cy="5724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Slightly negative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charge</a:t>
            </a:r>
          </a:p>
        </p:txBody>
      </p:sp>
      <p:sp>
        <p:nvSpPr>
          <p:cNvPr id="109" name="TextBox 15"/>
          <p:cNvSpPr txBox="1">
            <a:spLocks noChangeArrowheads="1"/>
          </p:cNvSpPr>
          <p:nvPr/>
        </p:nvSpPr>
        <p:spPr bwMode="auto">
          <a:xfrm>
            <a:off x="4880501" y="4197617"/>
            <a:ext cx="258917" cy="2492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5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5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5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  <a:endParaRPr lang="en-US" sz="150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10" name="TextBox 17"/>
          <p:cNvSpPr txBox="1">
            <a:spLocks noChangeArrowheads="1"/>
          </p:cNvSpPr>
          <p:nvPr/>
        </p:nvSpPr>
        <p:spPr bwMode="auto">
          <a:xfrm>
            <a:off x="5421838" y="4429392"/>
            <a:ext cx="258917" cy="264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9144" rIns="9144" bIns="9144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6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654090" y="2663831"/>
            <a:ext cx="425069" cy="247434"/>
            <a:chOff x="1848573" y="1473733"/>
            <a:chExt cx="425069" cy="247434"/>
          </a:xfrm>
        </p:grpSpPr>
        <p:sp>
          <p:nvSpPr>
            <p:cNvPr id="19" name="Freeform 3"/>
            <p:cNvSpPr/>
            <p:nvPr/>
          </p:nvSpPr>
          <p:spPr>
            <a:xfrm>
              <a:off x="2051608" y="1473733"/>
              <a:ext cx="222034" cy="247434"/>
            </a:xfrm>
            <a:custGeom>
              <a:avLst/>
              <a:gdLst>
                <a:gd name="connsiteX0" fmla="*/ 212508 w 222034"/>
                <a:gd name="connsiteY0" fmla="*/ 237909 h 247434"/>
                <a:gd name="connsiteX1" fmla="*/ 9525 w 222034"/>
                <a:gd name="connsiteY1" fmla="*/ 237909 h 247434"/>
                <a:gd name="connsiteX2" fmla="*/ 9525 w 222034"/>
                <a:gd name="connsiteY2" fmla="*/ 9525 h 247434"/>
                <a:gd name="connsiteX3" fmla="*/ 212508 w 222034"/>
                <a:gd name="connsiteY3" fmla="*/ 9525 h 24743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222034" h="247434">
                  <a:moveTo>
                    <a:pt x="212508" y="237909"/>
                  </a:moveTo>
                  <a:lnTo>
                    <a:pt x="9525" y="237909"/>
                  </a:lnTo>
                  <a:lnTo>
                    <a:pt x="9525" y="9525"/>
                  </a:lnTo>
                  <a:lnTo>
                    <a:pt x="212508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20" name="Freeform 3"/>
            <p:cNvSpPr/>
            <p:nvPr/>
          </p:nvSpPr>
          <p:spPr>
            <a:xfrm>
              <a:off x="1848573" y="1588960"/>
              <a:ext cx="222084" cy="38100"/>
            </a:xfrm>
            <a:custGeom>
              <a:avLst/>
              <a:gdLst>
                <a:gd name="connsiteX0" fmla="*/ 9525 w 222084"/>
                <a:gd name="connsiteY0" fmla="*/ 9525 h 38100"/>
                <a:gd name="connsiteX1" fmla="*/ 212559 w 222084"/>
                <a:gd name="connsiteY1" fmla="*/ 9525 h 381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22084" h="38100">
                  <a:moveTo>
                    <a:pt x="9525" y="9525"/>
                  </a:moveTo>
                  <a:lnTo>
                    <a:pt x="212559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sp>
        <p:nvSpPr>
          <p:cNvPr id="24" name="Freeform 23"/>
          <p:cNvSpPr/>
          <p:nvPr/>
        </p:nvSpPr>
        <p:spPr bwMode="auto">
          <a:xfrm>
            <a:off x="4174858" y="3618970"/>
            <a:ext cx="45719" cy="180978"/>
          </a:xfrm>
          <a:custGeom>
            <a:avLst/>
            <a:gdLst>
              <a:gd name="connsiteX0" fmla="*/ 0 w 0"/>
              <a:gd name="connsiteY0" fmla="*/ 0 h 98425"/>
              <a:gd name="connsiteX1" fmla="*/ 0 w 0"/>
              <a:gd name="connsiteY1" fmla="*/ 9842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8425">
                <a:moveTo>
                  <a:pt x="0" y="0"/>
                </a:moveTo>
                <a:lnTo>
                  <a:pt x="0" y="98425"/>
                </a:lnTo>
              </a:path>
            </a:pathLst>
          </a:custGeom>
          <a:ln w="12700">
            <a:miter lim="800000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Freeform 24"/>
          <p:cNvSpPr/>
          <p:nvPr/>
        </p:nvSpPr>
        <p:spPr bwMode="auto">
          <a:xfrm rot="7020000">
            <a:off x="4332955" y="3968536"/>
            <a:ext cx="49944" cy="162283"/>
          </a:xfrm>
          <a:custGeom>
            <a:avLst/>
            <a:gdLst>
              <a:gd name="connsiteX0" fmla="*/ 0 w 0"/>
              <a:gd name="connsiteY0" fmla="*/ 0 h 98425"/>
              <a:gd name="connsiteX1" fmla="*/ 0 w 0"/>
              <a:gd name="connsiteY1" fmla="*/ 9842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8425">
                <a:moveTo>
                  <a:pt x="0" y="0"/>
                </a:moveTo>
                <a:lnTo>
                  <a:pt x="0" y="98425"/>
                </a:lnTo>
              </a:path>
            </a:pathLst>
          </a:custGeom>
          <a:ln w="12700">
            <a:miter lim="800000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0600" y="311384"/>
            <a:ext cx="4935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Hydrogen bonding in water</a:t>
            </a:r>
            <a:r>
              <a:rPr lang="en-US" altLang="zh-CN" sz="2800" b="1" dirty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694267" y="474133"/>
            <a:ext cx="8136224" cy="617252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Chemical Reactions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558800" y="1566333"/>
            <a:ext cx="8271690" cy="4610630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Cells constantly rearrange molecules by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breaking existing chemical bonds and 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forming new ones.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Such changes in the chemical composition of matter are called 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chemical reactions</a:t>
            </a:r>
            <a:r>
              <a:rPr lang="en-US" b="1" dirty="0" smtClean="0">
                <a:latin typeface="Cambria" panose="020405030504060302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4802" y="558307"/>
            <a:ext cx="8235688" cy="736278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Chemical </a:t>
            </a:r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Reactions</a:t>
            </a:r>
            <a:endParaRPr lang="en-US" sz="3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04450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507067"/>
            <a:ext cx="8144690" cy="4669896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Chemical reactions include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reactants</a:t>
            </a:r>
            <a:r>
              <a:rPr lang="en-US" b="1" dirty="0" smtClean="0">
                <a:latin typeface="Cambria" panose="02040503050406030204" pitchFamily="18" charset="0"/>
              </a:rPr>
              <a:t>, the starting materials, and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products</a:t>
            </a:r>
            <a:r>
              <a:rPr lang="en-US" b="1" dirty="0" smtClean="0">
                <a:latin typeface="Cambria" panose="02040503050406030204" pitchFamily="18" charset="0"/>
              </a:rPr>
              <a:t>, the end materials.  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Chemical reactions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can rearrange matter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but cannot create or destroy matter.</a:t>
            </a:r>
          </a:p>
          <a:p>
            <a:pPr marL="457200" lvl="1" indent="0">
              <a:buNone/>
            </a:pPr>
            <a:endParaRPr lang="en-US" altLang="zh-CN" sz="2800" b="1" dirty="0">
              <a:latin typeface="Cambria" panose="02040503050406030204" pitchFamily="18" charset="0"/>
            </a:endParaRPr>
          </a:p>
          <a:p>
            <a:pPr marL="457200" lvl="1" indent="0">
              <a:buNone/>
            </a:pPr>
            <a:r>
              <a:rPr lang="en-US" altLang="zh-CN" sz="2800" b="1" dirty="0" smtClean="0">
                <a:latin typeface="Cambria" panose="02040503050406030204" pitchFamily="18" charset="0"/>
              </a:rPr>
              <a:t>Substrates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底物</a:t>
            </a: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):</a:t>
            </a:r>
            <a:r>
              <a:rPr lang="en-US" b="1" dirty="0">
                <a:latin typeface="Cambria" panose="02040503050406030204" pitchFamily="18" charset="0"/>
              </a:rPr>
              <a:t>the </a:t>
            </a:r>
            <a:r>
              <a:rPr lang="en-US" b="1" dirty="0" smtClean="0">
                <a:latin typeface="Cambria" panose="02040503050406030204" pitchFamily="18" charset="0"/>
              </a:rPr>
              <a:t>reactant</a:t>
            </a:r>
            <a:r>
              <a:rPr lang="en-US" altLang="zh-CN" b="1" dirty="0" smtClean="0">
                <a:latin typeface="Cambria" panose="02040503050406030204" pitchFamily="18" charset="0"/>
              </a:rPr>
              <a:t>s</a:t>
            </a:r>
            <a:r>
              <a:rPr lang="en-US" b="1" dirty="0" smtClean="0">
                <a:latin typeface="Cambria" panose="020405030504060302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</a:rPr>
              <a:t>which </a:t>
            </a:r>
            <a:r>
              <a:rPr lang="en-US" b="1" dirty="0" smtClean="0">
                <a:latin typeface="Cambria" panose="02040503050406030204" pitchFamily="18" charset="0"/>
              </a:rPr>
              <a:t>are </a:t>
            </a:r>
            <a:r>
              <a:rPr lang="en-US" b="1" dirty="0">
                <a:latin typeface="Cambria" panose="02040503050406030204" pitchFamily="18" charset="0"/>
              </a:rPr>
              <a:t>consumed during a catalytic or </a:t>
            </a:r>
            <a:r>
              <a:rPr lang="en-US" b="1" dirty="0">
                <a:solidFill>
                  <a:srgbClr val="C39150"/>
                </a:solidFill>
                <a:latin typeface="Cambria" panose="02040503050406030204" pitchFamily="18" charset="0"/>
              </a:rPr>
              <a:t>enzymatic reaction</a:t>
            </a:r>
            <a:endParaRPr lang="zh-CN" altLang="en-US" b="1" dirty="0">
              <a:solidFill>
                <a:srgbClr val="C39150"/>
              </a:solidFill>
              <a:latin typeface="Cambria" panose="02040503050406030204" pitchFamily="18" charset="0"/>
            </a:endParaRPr>
          </a:p>
          <a:p>
            <a:pPr lvl="1"/>
            <a:endParaRPr lang="en-US" b="1" dirty="0" smtClean="0">
              <a:latin typeface="Cambria" panose="02040503050406030204" pitchFamily="18" charset="0"/>
            </a:endParaRPr>
          </a:p>
          <a:p>
            <a:pPr lvl="2"/>
            <a:endParaRPr lang="en-US" dirty="0" smtClean="0">
              <a:latin typeface="Cambria" panose="02040503050406030204" pitchFamily="18" charset="0"/>
            </a:endParaRPr>
          </a:p>
          <a:p>
            <a:pPr lvl="2"/>
            <a:endParaRPr 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770467" y="414459"/>
            <a:ext cx="8166556" cy="958863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Water and Life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770467" y="1373321"/>
            <a:ext cx="8060023" cy="4803641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Life on Earth began in water and evolved there for 3 billion years before spreading onto land. 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Modern life is still tied to water.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Your cells are composed of 70–95% water.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The abundance of water is a major reason that Earth is habitable.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414528"/>
            <a:ext cx="8546592" cy="60289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8288" y="0"/>
            <a:ext cx="8229600" cy="301752"/>
          </a:xfrm>
          <a:prstGeom prst="rect">
            <a:avLst/>
          </a:prstGeom>
        </p:spPr>
        <p:txBody>
          <a:bodyPr/>
          <a:lstStyle/>
          <a:p>
            <a:pPr algn="l" rtl="0" eaLnBrk="1" fontAlgn="base" hangingPunct="1"/>
            <a:r>
              <a:rPr lang="en-US" sz="1200" b="0" kern="1200" dirty="0" smtClean="0">
                <a:solidFill>
                  <a:srgbClr val="000000"/>
                </a:solidFill>
                <a:effectLst/>
                <a:latin typeface="Arial" panose="020B0604020202020204"/>
                <a:ea typeface="MS PGothic" panose="020B0600070205080204" pitchFamily="-108" charset="-128"/>
                <a:cs typeface="Arial" panose="020B0604020202020204"/>
              </a:rPr>
              <a:t>Figure 2.9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509075"/>
            <a:ext cx="8543108" cy="958863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Structure/Function: Water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711200" y="1549400"/>
            <a:ext cx="8119290" cy="4627562"/>
          </a:xfrm>
        </p:spPr>
        <p:txBody>
          <a:bodyPr/>
          <a:lstStyle/>
          <a:p>
            <a:r>
              <a:rPr lang="en-US" sz="2400" b="1" dirty="0" smtClean="0">
                <a:latin typeface="Cambria" panose="02040503050406030204" pitchFamily="18" charset="0"/>
              </a:rPr>
              <a:t>The polarity of water molecules and the hydrogen bonding that results explain most of water’s life-supporting properties.</a:t>
            </a:r>
          </a:p>
          <a:p>
            <a:r>
              <a:rPr lang="en-US" sz="2400" b="1" dirty="0" smtClean="0">
                <a:latin typeface="Cambria" panose="02040503050406030204" pitchFamily="18" charset="0"/>
              </a:rPr>
              <a:t>We will explore four of those properties: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t</a:t>
            </a:r>
            <a:r>
              <a:rPr lang="en-US" sz="2400" b="1" dirty="0" smtClean="0">
                <a:latin typeface="Cambria" panose="02040503050406030204" pitchFamily="18" charset="0"/>
              </a:rPr>
              <a:t>he cohesive nature of water,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t</a:t>
            </a:r>
            <a:r>
              <a:rPr lang="en-US" sz="2400" b="1" dirty="0" smtClean="0">
                <a:latin typeface="Cambria" panose="02040503050406030204" pitchFamily="18" charset="0"/>
              </a:rPr>
              <a:t>he ability of water to moderate temperature,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t</a:t>
            </a:r>
            <a:r>
              <a:rPr lang="en-US" sz="2400" b="1" dirty="0" smtClean="0">
                <a:latin typeface="Cambria" panose="02040503050406030204" pitchFamily="18" charset="0"/>
              </a:rPr>
              <a:t>he biological significance of ice floating, and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t</a:t>
            </a:r>
            <a:r>
              <a:rPr lang="en-US" sz="2400" b="1" dirty="0" smtClean="0">
                <a:latin typeface="Cambria" panose="02040503050406030204" pitchFamily="18" charset="0"/>
              </a:rPr>
              <a:t>he versatility of water as a solvent.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728133" y="617659"/>
            <a:ext cx="8264946" cy="597595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Cohesion of Water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>
          <a:xfrm>
            <a:off x="612559" y="1625599"/>
            <a:ext cx="7989574" cy="4551363"/>
          </a:xfrm>
        </p:spPr>
        <p:txBody>
          <a:bodyPr/>
          <a:lstStyle/>
          <a:p>
            <a:r>
              <a:rPr lang="en-US" sz="2400" b="1" dirty="0" smtClean="0">
                <a:latin typeface="Cambria" panose="02040503050406030204" pitchFamily="18" charset="0"/>
              </a:rPr>
              <a:t>Water molecules stick together as a result of hydrogen bonding.</a:t>
            </a:r>
          </a:p>
          <a:p>
            <a:pPr lvl="1"/>
            <a:r>
              <a:rPr lang="en-US" sz="2400" b="1" dirty="0" smtClean="0">
                <a:latin typeface="Cambria" panose="02040503050406030204" pitchFamily="18" charset="0"/>
              </a:rPr>
              <a:t>This tendency of molecules of the same kind to stick together is called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cohesion</a:t>
            </a:r>
            <a:r>
              <a:rPr lang="en-US" sz="2400" b="1" dirty="0" smtClean="0">
                <a:latin typeface="Cambria" panose="02040503050406030204" pitchFamily="18" charset="0"/>
              </a:rPr>
              <a:t> and is much stronger for water than for most other liquids.</a:t>
            </a:r>
          </a:p>
          <a:p>
            <a:pPr lvl="1"/>
            <a:r>
              <a:rPr lang="en-US" sz="2400" b="1" dirty="0" smtClean="0">
                <a:latin typeface="Cambria" panose="02040503050406030204" pitchFamily="18" charset="0"/>
              </a:rPr>
              <a:t>Trees depend on cohesion to help transport water from their roots to their leaves.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0446" y="184137"/>
            <a:ext cx="8543108" cy="958863"/>
          </a:xfrm>
        </p:spPr>
        <p:txBody>
          <a:bodyPr/>
          <a:lstStyle/>
          <a:p>
            <a:r>
              <a:rPr lang="en-US" dirty="0" smtClean="0"/>
              <a:t>Animation: Water 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pic>
        <p:nvPicPr>
          <p:cNvPr id="3" name="02_10WaterTransport_A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02_10_WaterTransport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204216"/>
            <a:ext cx="7735824" cy="6449568"/>
          </a:xfrm>
          <a:prstGeom prst="rect">
            <a:avLst/>
          </a:prstGeom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828676" y="1277940"/>
            <a:ext cx="309059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FFFFFF"/>
                </a:solidFill>
                <a:latin typeface="Arial" panose="020B0604020202020204"/>
                <a:ea typeface="MS PGothic" panose="020B0600070205080204" pitchFamily="-108" charset="-128"/>
              </a:rPr>
              <a:t>Evaporation from the leaves</a:t>
            </a:r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4370386" y="3205161"/>
            <a:ext cx="2090316" cy="512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Microscopic water-</a:t>
            </a:r>
          </a:p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conducting tubes</a:t>
            </a: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6606381" y="3643309"/>
            <a:ext cx="1808187" cy="10259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Cohesion due to</a:t>
            </a:r>
          </a:p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hydrogen bonds</a:t>
            </a:r>
          </a:p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between water</a:t>
            </a:r>
          </a:p>
          <a:p>
            <a:pPr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molecules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77839" y="6015137"/>
            <a:ext cx="153888" cy="583493"/>
          </a:xfrm>
          <a:prstGeom prst="rect">
            <a:avLst/>
          </a:prstGeom>
          <a:noFill/>
        </p:spPr>
        <p:txBody>
          <a:bodyPr vert="vert270"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Colorized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0239" y="6318348"/>
            <a:ext cx="153888" cy="277320"/>
          </a:xfrm>
          <a:prstGeom prst="rect">
            <a:avLst/>
          </a:prstGeom>
          <a:noFill/>
        </p:spPr>
        <p:txBody>
          <a:bodyPr vert="vert270"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SEM</a:t>
            </a:r>
          </a:p>
        </p:txBody>
      </p:sp>
      <p:sp>
        <p:nvSpPr>
          <p:cNvPr id="17" name="TextBox 16"/>
          <p:cNvSpPr txBox="1"/>
          <p:nvPr/>
        </p:nvSpPr>
        <p:spPr>
          <a:xfrm rot="1410035">
            <a:off x="1151067" y="3416283"/>
            <a:ext cx="461665" cy="156709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Flow of water</a:t>
            </a:r>
          </a:p>
        </p:txBody>
      </p:sp>
      <p:sp>
        <p:nvSpPr>
          <p:cNvPr id="10" name="Freeform 9"/>
          <p:cNvSpPr/>
          <p:nvPr/>
        </p:nvSpPr>
        <p:spPr bwMode="auto">
          <a:xfrm>
            <a:off x="5050631" y="3736182"/>
            <a:ext cx="702469" cy="873918"/>
          </a:xfrm>
          <a:custGeom>
            <a:avLst/>
            <a:gdLst>
              <a:gd name="connsiteX0" fmla="*/ 0 w 600075"/>
              <a:gd name="connsiteY0" fmla="*/ 735806 h 735806"/>
              <a:gd name="connsiteX1" fmla="*/ 600075 w 600075"/>
              <a:gd name="connsiteY1" fmla="*/ 0 h 735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0075" h="735806">
                <a:moveTo>
                  <a:pt x="0" y="735806"/>
                </a:moveTo>
                <a:lnTo>
                  <a:pt x="600075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triangle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5750719" y="3736181"/>
            <a:ext cx="114300" cy="423863"/>
          </a:xfrm>
          <a:custGeom>
            <a:avLst/>
            <a:gdLst>
              <a:gd name="connsiteX0" fmla="*/ 0 w 83344"/>
              <a:gd name="connsiteY0" fmla="*/ 0 h 321469"/>
              <a:gd name="connsiteX1" fmla="*/ 83344 w 83344"/>
              <a:gd name="connsiteY1" fmla="*/ 321469 h 3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44" h="321469">
                <a:moveTo>
                  <a:pt x="0" y="0"/>
                </a:moveTo>
                <a:lnTo>
                  <a:pt x="83344" y="321469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086600" y="4660105"/>
            <a:ext cx="342900" cy="1159669"/>
            <a:chOff x="7086600" y="4657724"/>
            <a:chExt cx="342900" cy="1159669"/>
          </a:xfrm>
        </p:grpSpPr>
        <p:sp>
          <p:nvSpPr>
            <p:cNvPr id="20" name="Freeform 19"/>
            <p:cNvSpPr/>
            <p:nvPr/>
          </p:nvSpPr>
          <p:spPr bwMode="auto">
            <a:xfrm>
              <a:off x="7086600" y="4657725"/>
              <a:ext cx="342900" cy="778669"/>
            </a:xfrm>
            <a:custGeom>
              <a:avLst/>
              <a:gdLst>
                <a:gd name="connsiteX0" fmla="*/ 302419 w 302419"/>
                <a:gd name="connsiteY0" fmla="*/ 664369 h 664369"/>
                <a:gd name="connsiteX1" fmla="*/ 0 w 302419"/>
                <a:gd name="connsiteY1" fmla="*/ 0 h 66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419" h="664369">
                  <a:moveTo>
                    <a:pt x="302419" y="664369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triangle" w="sm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MS PGothic" panose="020B0600070205080204" pitchFamily="-108" charset="-128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7088981" y="4657724"/>
              <a:ext cx="328613" cy="1159669"/>
            </a:xfrm>
            <a:custGeom>
              <a:avLst/>
              <a:gdLst>
                <a:gd name="connsiteX0" fmla="*/ 0 w 295275"/>
                <a:gd name="connsiteY0" fmla="*/ 0 h 1066800"/>
                <a:gd name="connsiteX1" fmla="*/ 295275 w 295275"/>
                <a:gd name="connsiteY1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275" h="1066800">
                  <a:moveTo>
                    <a:pt x="0" y="0"/>
                  </a:moveTo>
                  <a:lnTo>
                    <a:pt x="295275" y="1066800"/>
                  </a:lnTo>
                </a:path>
              </a:pathLst>
            </a:cu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sm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MS PGothic" panose="020B0600070205080204" pitchFamily="-108" charset="-128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4692120" y="458193"/>
            <a:ext cx="4194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Cohesion and water transport in plants</a:t>
            </a:r>
            <a:r>
              <a:rPr lang="en-US" altLang="zh-CN" b="1" dirty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zh-CN" altLang="en-US" b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0700" y="361842"/>
            <a:ext cx="8369967" cy="522415"/>
          </a:xfrm>
        </p:spPr>
        <p:txBody>
          <a:bodyPr/>
          <a:lstStyle/>
          <a:p>
            <a:r>
              <a:rPr lang="en-US" sz="4000" b="1" dirty="0" smtClean="0">
                <a:solidFill>
                  <a:srgbClr val="C39150"/>
                </a:solidFill>
                <a:latin typeface="Cambria" panose="02040503050406030204" pitchFamily="18" charset="0"/>
              </a:rPr>
              <a:t>Biology and Society: Radiation and Health</a:t>
            </a:r>
            <a:endParaRPr lang="en-US" sz="4000" b="1" dirty="0">
              <a:solidFill>
                <a:srgbClr val="C39150"/>
              </a:solidFill>
              <a:latin typeface="Cambria" panose="02040503050406030204" pitchFamily="18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idx="1"/>
          </p:nvPr>
        </p:nvSpPr>
        <p:spPr>
          <a:xfrm>
            <a:off x="896645" y="1686757"/>
            <a:ext cx="7933845" cy="4490206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Radioactivity, the emission of high-energy particles, can  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penetrate living tissues and </a:t>
            </a:r>
          </a:p>
          <a:p>
            <a:pPr lvl="1"/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kill cells by damaging DNA</a:t>
            </a:r>
            <a:r>
              <a:rPr lang="en-US" b="1" dirty="0" smtClean="0">
                <a:latin typeface="Cambria" panose="02040503050406030204" pitchFamily="18" charset="0"/>
              </a:rPr>
              <a:t>. 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Radiation can also be medically beneficial, helping to treat cancer.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20700" y="6375400"/>
            <a:ext cx="1498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3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199" y="496588"/>
            <a:ext cx="8543108" cy="9588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The Cohesion of </a:t>
            </a:r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Water</a:t>
            </a:r>
            <a:endParaRPr lang="en-US" sz="3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20834" name="Rectangle 2"/>
          <p:cNvSpPr>
            <a:spLocks noGrp="1" noChangeArrowheads="1"/>
          </p:cNvSpPr>
          <p:nvPr>
            <p:ph idx="1"/>
          </p:nvPr>
        </p:nvSpPr>
        <p:spPr>
          <a:xfrm>
            <a:off x="584199" y="1608667"/>
            <a:ext cx="8246291" cy="4568296"/>
          </a:xfrm>
        </p:spPr>
        <p:txBody>
          <a:bodyPr/>
          <a:lstStyle/>
          <a:p>
            <a:r>
              <a:rPr lang="en-US" sz="2400" b="1" dirty="0" smtClean="0">
                <a:latin typeface="Cambria" panose="02040503050406030204" pitchFamily="18" charset="0"/>
              </a:rPr>
              <a:t>Surface tension is a measure of how difficult it is to stretch or break the surface of a liquid.</a:t>
            </a:r>
          </a:p>
          <a:p>
            <a:pPr lvl="1"/>
            <a:r>
              <a:rPr lang="en-US" sz="2400" b="1" dirty="0" smtClean="0">
                <a:latin typeface="Cambria" panose="02040503050406030204" pitchFamily="18" charset="0"/>
              </a:rPr>
              <a:t>Hydrogen bonds give water unusually high surface tension and make water behave as though it were coated with an invisible film.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518160"/>
            <a:ext cx="8546592" cy="5821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70467" y="414459"/>
            <a:ext cx="8175434" cy="958863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How Water Moderates Temperature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550333" y="1515533"/>
            <a:ext cx="8026400" cy="4661430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Water can moderate temperatures.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Earth’s giant water supply enables temperatures on the planet to stay within limits that permit life by </a:t>
            </a:r>
          </a:p>
          <a:p>
            <a:pPr lvl="2"/>
            <a:r>
              <a:rPr lang="en-US" b="1" dirty="0" smtClean="0">
                <a:latin typeface="Cambria" panose="02040503050406030204" pitchFamily="18" charset="0"/>
              </a:rPr>
              <a:t>storing a huge amount of heat from the sun during warm periods and </a:t>
            </a:r>
          </a:p>
          <a:p>
            <a:pPr lvl="2"/>
            <a:r>
              <a:rPr lang="en-US" b="1" dirty="0" smtClean="0">
                <a:latin typeface="Cambria" panose="02040503050406030204" pitchFamily="18" charset="0"/>
              </a:rPr>
              <a:t>giving off heat that warms the air during cold periods.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Evaporative cooling </a:t>
            </a:r>
            <a:r>
              <a:rPr lang="en-US" b="1" dirty="0" smtClean="0">
                <a:latin typeface="Cambria" panose="02040503050406030204" pitchFamily="18" charset="0"/>
              </a:rPr>
              <a:t>occurs when a substance evaporates and the surface of the liquid remaining behind cools down.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Coastal areas have milder climates than inland regions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</a:t>
            </a:r>
            <a:endParaRPr lang="en-US"/>
          </a:p>
        </p:txBody>
      </p:sp>
      <p:pic>
        <p:nvPicPr>
          <p:cNvPr id="1026" name="Picture 2" descr="https://timgsa.baidu.com/timg?image&amp;quality=80&amp;size=b9999_10000&amp;sec=1515654276316&amp;di=1669a96f721aae787d106ac8f34acd95&amp;imgtype=0&amp;src=http%3A%2F%2Fimg.igdzc.com%2Fpics%2F2015%2F0816%2F2015081612460921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3" y="1501322"/>
            <a:ext cx="4709886" cy="356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318" t="38283" r="44689" b="18689"/>
          <a:stretch/>
        </p:blipFill>
        <p:spPr>
          <a:xfrm>
            <a:off x="5215713" y="1501322"/>
            <a:ext cx="3614778" cy="41675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44662" y="4853930"/>
            <a:ext cx="851338" cy="178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44662" y="2505889"/>
            <a:ext cx="851338" cy="178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48804"/>
            <a:ext cx="6400800" cy="55276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6067" y="338035"/>
            <a:ext cx="767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Sweating as a mechanism of evaporative cooling</a:t>
            </a:r>
            <a:r>
              <a:rPr lang="en-US" altLang="zh-CN" b="1" dirty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4933" y="533400"/>
            <a:ext cx="8224179" cy="839922"/>
          </a:xfrm>
        </p:spPr>
        <p:txBody>
          <a:bodyPr/>
          <a:lstStyle/>
          <a:p>
            <a:r>
              <a:rPr lang="en-US" sz="3600" b="1" kern="1200" dirty="0">
                <a:solidFill>
                  <a:srgbClr val="FF0000"/>
                </a:solidFill>
                <a:latin typeface="Cambria" panose="02040503050406030204" pitchFamily="18" charset="0"/>
                <a:ea typeface="+mj-ea"/>
                <a:cs typeface="+mj-cs"/>
              </a:rPr>
              <a:t>The Biological Significance of Ice Floating</a:t>
            </a:r>
          </a:p>
        </p:txBody>
      </p:sp>
      <p:sp>
        <p:nvSpPr>
          <p:cNvPr id="135170" name="Rectangle 2"/>
          <p:cNvSpPr>
            <a:spLocks noGrp="1" noChangeArrowheads="1"/>
          </p:cNvSpPr>
          <p:nvPr>
            <p:ph idx="1"/>
          </p:nvPr>
        </p:nvSpPr>
        <p:spPr>
          <a:xfrm>
            <a:off x="603680" y="2213504"/>
            <a:ext cx="8297832" cy="4644496"/>
          </a:xfrm>
        </p:spPr>
        <p:txBody>
          <a:bodyPr/>
          <a:lstStyle/>
          <a:p>
            <a:r>
              <a:rPr lang="en-US" sz="2400" b="1" dirty="0" smtClean="0">
                <a:latin typeface="Cambria" panose="02040503050406030204" pitchFamily="18" charset="0"/>
              </a:rPr>
              <a:t>When a deep body of water cools and a layer of ice forms on top, the floating ice acts as an insulating “blanket” over the liquid water, allowing life to persist under the frozen surface. </a:t>
            </a:r>
          </a:p>
          <a:p>
            <a:r>
              <a:rPr lang="en-US" sz="2400" b="1" dirty="0" smtClean="0">
                <a:latin typeface="Cambria" panose="02040503050406030204" pitchFamily="18" charset="0"/>
              </a:rPr>
              <a:t>If ice did not float, ponds, lakes, and even the oceans would freeze solid.</a:t>
            </a:r>
          </a:p>
        </p:txBody>
      </p:sp>
    </p:spTree>
    <p:extLst>
      <p:ext uri="{BB962C8B-B14F-4D97-AF65-F5344CB8AC3E}">
        <p14:creationId xmlns:p14="http://schemas.microsoft.com/office/powerpoint/2010/main" val="8519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84" y="137160"/>
            <a:ext cx="5132832" cy="6583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å°é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07" y="1090960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02_13aWhyIceFloats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" y="1228344"/>
            <a:ext cx="8546592" cy="4401312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7027862" y="1216023"/>
            <a:ext cx="1705595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Hydrogen bond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334963" y="4276725"/>
            <a:ext cx="3052118" cy="88485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ts val="23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Liquid water</a:t>
            </a:r>
          </a:p>
          <a:p>
            <a:pPr eaLnBrk="0" hangingPunct="0">
              <a:lnSpc>
                <a:spcPts val="23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Hydrogen bonds constantly</a:t>
            </a:r>
          </a:p>
          <a:p>
            <a:pPr eaLnBrk="0" hangingPunct="0">
              <a:lnSpc>
                <a:spcPts val="23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break and re-form.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223794" y="4274342"/>
            <a:ext cx="320601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Ice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157292" y="4607585"/>
            <a:ext cx="3259692" cy="1107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Stable hydrogen bonds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keep </a:t>
            </a:r>
            <a:r>
              <a:rPr lang="en-US" sz="1800" b="1" dirty="0" smtClean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molecules at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a fixed </a:t>
            </a:r>
            <a:r>
              <a:rPr lang="en-US" sz="1800" b="1" dirty="0" smtClean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distance apart,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making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ice less </a:t>
            </a:r>
            <a:r>
              <a:rPr lang="en-US" sz="1800" b="1" dirty="0" smtClean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dense than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water.</a:t>
            </a:r>
          </a:p>
        </p:txBody>
      </p:sp>
      <p:sp>
        <p:nvSpPr>
          <p:cNvPr id="10" name="Freeform 9"/>
          <p:cNvSpPr/>
          <p:nvPr/>
        </p:nvSpPr>
        <p:spPr bwMode="auto">
          <a:xfrm>
            <a:off x="7900987" y="1490663"/>
            <a:ext cx="276225" cy="495300"/>
          </a:xfrm>
          <a:custGeom>
            <a:avLst/>
            <a:gdLst>
              <a:gd name="connsiteX0" fmla="*/ 0 w 228600"/>
              <a:gd name="connsiteY0" fmla="*/ 0 h 400050"/>
              <a:gd name="connsiteX1" fmla="*/ 228600 w 228600"/>
              <a:gd name="connsiteY1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" h="400050">
                <a:moveTo>
                  <a:pt x="0" y="0"/>
                </a:moveTo>
                <a:lnTo>
                  <a:pt x="228600" y="40005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93593" y="298606"/>
            <a:ext cx="3076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Why ice </a:t>
            </a:r>
            <a:r>
              <a:rPr lang="en-US" altLang="zh-CN" sz="3200" b="1" dirty="0" smtClean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floats? </a:t>
            </a:r>
            <a:endParaRPr lang="zh-CN" altLang="en-US" sz="32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0892" y="503260"/>
            <a:ext cx="8543108" cy="958863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Water as the Solvent of Life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>
          <a:xfrm>
            <a:off x="694267" y="1540934"/>
            <a:ext cx="8136223" cy="4734776"/>
          </a:xfrm>
        </p:spPr>
        <p:txBody>
          <a:bodyPr/>
          <a:lstStyle/>
          <a:p>
            <a:r>
              <a:rPr lang="en-US" sz="2400" b="1" dirty="0" smtClean="0">
                <a:latin typeface="Cambria" panose="02040503050406030204" pitchFamily="18" charset="0"/>
              </a:rPr>
              <a:t>A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solution</a:t>
            </a:r>
            <a:r>
              <a:rPr lang="en-US" sz="2400" b="1" dirty="0" smtClean="0">
                <a:latin typeface="Cambria" panose="02040503050406030204" pitchFamily="18" charset="0"/>
              </a:rPr>
              <a:t> is a liquid consisting of a homogeneous mixture of two or more substances.</a:t>
            </a:r>
          </a:p>
          <a:p>
            <a:pPr lvl="1"/>
            <a:r>
              <a:rPr lang="en-US" sz="2400" b="1" dirty="0" smtClean="0">
                <a:latin typeface="Cambria" panose="02040503050406030204" pitchFamily="18" charset="0"/>
              </a:rPr>
              <a:t>The dissolving agent is the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solvent</a:t>
            </a:r>
            <a:r>
              <a:rPr lang="en-US" sz="2400" b="1" dirty="0" smtClean="0">
                <a:latin typeface="Cambria" panose="02040503050406030204" pitchFamily="18" charset="0"/>
              </a:rPr>
              <a:t>.</a:t>
            </a:r>
          </a:p>
          <a:p>
            <a:pPr lvl="1"/>
            <a:r>
              <a:rPr lang="en-US" sz="2400" b="1" dirty="0" smtClean="0">
                <a:latin typeface="Cambria" panose="02040503050406030204" pitchFamily="18" charset="0"/>
              </a:rPr>
              <a:t>The dissolved substance is the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solute</a:t>
            </a:r>
            <a:r>
              <a:rPr lang="en-US" sz="2400" b="1" dirty="0" smtClean="0">
                <a:latin typeface="Cambria" panose="02040503050406030204" pitchFamily="18" charset="0"/>
              </a:rPr>
              <a:t>.</a:t>
            </a:r>
          </a:p>
          <a:p>
            <a:r>
              <a:rPr lang="en-US" sz="2400" b="1" dirty="0" smtClean="0">
                <a:latin typeface="Cambria" panose="02040503050406030204" pitchFamily="18" charset="0"/>
              </a:rPr>
              <a:t>When water is the solvent, the result is an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aqueous solution</a:t>
            </a:r>
            <a:r>
              <a:rPr lang="en-US" sz="2400" b="1" dirty="0" smtClean="0">
                <a:latin typeface="Cambria" panose="020405030504060302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74702" y="612559"/>
            <a:ext cx="8392513" cy="49146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Some Basic Chemistry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834501" y="1580225"/>
            <a:ext cx="7939155" cy="4564653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Take any biological system apart, and you eventually end up at the chemical level.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Chemical reactions are always occurring in the human body.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77049" y="414459"/>
            <a:ext cx="8543108" cy="958863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Water as the Solvent of Life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>
          <a:xfrm>
            <a:off x="577049" y="1481667"/>
            <a:ext cx="8253442" cy="4695296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Water can dissolve an enormous variety of solutes necessary for life, providing a medium for chemical reactions.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When water dissolves salt ions, each ion becomes surrounded by oppositely charged regions of water molecules.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02_14NaClDissolving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843363"/>
            <a:ext cx="8473440" cy="4255008"/>
          </a:xfrm>
          <a:prstGeom prst="rect">
            <a:avLst/>
          </a:prstGeom>
        </p:spPr>
      </p:pic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359245" y="2203975"/>
            <a:ext cx="1346522" cy="512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Chloride ion</a:t>
            </a:r>
          </a:p>
          <a:p>
            <a:pPr algn="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in solution</a:t>
            </a:r>
          </a:p>
        </p:txBody>
      </p:sp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2901952" y="2867558"/>
            <a:ext cx="267702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Cl</a:t>
            </a:r>
            <a:r>
              <a:rPr lang="en-US" sz="160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sym typeface="Symbol" panose="05050102010706020507"/>
              </a:rPr>
              <a:t></a:t>
            </a:r>
            <a:endParaRPr lang="en-US" sz="1500" b="1" baseline="30000" dirty="0">
              <a:solidFill>
                <a:srgbClr val="000000"/>
              </a:solidFill>
              <a:latin typeface="Arial" panose="020B0604020202020204"/>
              <a:ea typeface="MS PGothic" panose="020B0600070205080204" pitchFamily="-108" charset="-128"/>
            </a:endParaRPr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4340227" y="2861208"/>
            <a:ext cx="322204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smtClean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Na</a:t>
            </a:r>
            <a:r>
              <a:rPr lang="en-US" sz="1500" b="1" baseline="3000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</a:rPr>
              <a:t>+</a:t>
            </a:r>
            <a:endParaRPr lang="en-US" sz="1500" b="1" baseline="30000" dirty="0">
              <a:solidFill>
                <a:srgbClr val="000000"/>
              </a:solidFill>
              <a:latin typeface="Symbol" panose="05050102010706020507"/>
              <a:ea typeface="MS PGothic" panose="020B0600070205080204" pitchFamily="-108" charset="-128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4745581" y="1857105"/>
            <a:ext cx="1256754" cy="512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Sodium ion</a:t>
            </a:r>
          </a:p>
          <a:p>
            <a:pPr algn="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in solution</a:t>
            </a: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3725865" y="4850346"/>
            <a:ext cx="267702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Cl</a:t>
            </a:r>
            <a:r>
              <a:rPr lang="en-US" sz="160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sym typeface="Symbol" panose="05050102010706020507"/>
              </a:rPr>
              <a:t></a:t>
            </a:r>
            <a:endParaRPr lang="en-US" sz="1500" b="1" baseline="30000" dirty="0">
              <a:solidFill>
                <a:srgbClr val="000000"/>
              </a:solidFill>
              <a:latin typeface="Arial" panose="020B0604020202020204"/>
              <a:ea typeface="MS PGothic" panose="020B0600070205080204" pitchFamily="-108" charset="-128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4225927" y="4728108"/>
            <a:ext cx="322204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smtClean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Na</a:t>
            </a:r>
            <a:r>
              <a:rPr lang="en-US" sz="1500" b="1" baseline="3000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</a:rPr>
              <a:t>+</a:t>
            </a:r>
            <a:endParaRPr lang="en-US" sz="1500" b="1" baseline="30000" dirty="0">
              <a:solidFill>
                <a:srgbClr val="000000"/>
              </a:solidFill>
              <a:latin typeface="Symbol" panose="05050102010706020507"/>
              <a:ea typeface="MS PGothic" panose="020B0600070205080204" pitchFamily="-108" charset="-128"/>
            </a:endParaRP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2909092" y="5764739"/>
            <a:ext cx="123110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Salt crystal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852078" y="5432952"/>
            <a:ext cx="3334284" cy="374162"/>
            <a:chOff x="1852078" y="4895848"/>
            <a:chExt cx="3334284" cy="374162"/>
          </a:xfrm>
        </p:grpSpPr>
        <p:sp>
          <p:nvSpPr>
            <p:cNvPr id="12" name="Freeform 11"/>
            <p:cNvSpPr/>
            <p:nvPr/>
          </p:nvSpPr>
          <p:spPr>
            <a:xfrm>
              <a:off x="1852078" y="4895848"/>
              <a:ext cx="3334284" cy="179057"/>
            </a:xfrm>
            <a:custGeom>
              <a:avLst/>
              <a:gdLst>
                <a:gd name="connsiteX0" fmla="*/ 9525 w 3199536"/>
                <a:gd name="connsiteY0" fmla="*/ 9525 h 224294"/>
                <a:gd name="connsiteX1" fmla="*/ 9525 w 3199536"/>
                <a:gd name="connsiteY1" fmla="*/ 214769 h 224294"/>
                <a:gd name="connsiteX2" fmla="*/ 3190011 w 3199536"/>
                <a:gd name="connsiteY2" fmla="*/ 214769 h 224294"/>
                <a:gd name="connsiteX3" fmla="*/ 3190011 w 3199536"/>
                <a:gd name="connsiteY3" fmla="*/ 9525 h 2242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3199536" h="224294">
                  <a:moveTo>
                    <a:pt x="9525" y="9525"/>
                  </a:moveTo>
                  <a:lnTo>
                    <a:pt x="9525" y="214769"/>
                  </a:lnTo>
                  <a:lnTo>
                    <a:pt x="3190011" y="214769"/>
                  </a:lnTo>
                  <a:lnTo>
                    <a:pt x="3190011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20" name="Freeform 3"/>
            <p:cNvSpPr/>
            <p:nvPr/>
          </p:nvSpPr>
          <p:spPr>
            <a:xfrm>
              <a:off x="3509307" y="5059698"/>
              <a:ext cx="39705" cy="210312"/>
            </a:xfrm>
            <a:custGeom>
              <a:avLst/>
              <a:gdLst>
                <a:gd name="connsiteX0" fmla="*/ 9525 w 38100"/>
                <a:gd name="connsiteY0" fmla="*/ 214757 h 224281"/>
                <a:gd name="connsiteX1" fmla="*/ 9525 w 38100"/>
                <a:gd name="connsiteY1" fmla="*/ 9525 h 2242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8100" h="224281">
                  <a:moveTo>
                    <a:pt x="9525" y="214757"/>
                  </a:moveTo>
                  <a:lnTo>
                    <a:pt x="9525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sp>
        <p:nvSpPr>
          <p:cNvPr id="22" name="Freeform 21"/>
          <p:cNvSpPr/>
          <p:nvPr/>
        </p:nvSpPr>
        <p:spPr bwMode="auto">
          <a:xfrm>
            <a:off x="4655344" y="2344474"/>
            <a:ext cx="588169" cy="528637"/>
          </a:xfrm>
          <a:custGeom>
            <a:avLst/>
            <a:gdLst>
              <a:gd name="connsiteX0" fmla="*/ 0 w 488156"/>
              <a:gd name="connsiteY0" fmla="*/ 433387 h 433387"/>
              <a:gd name="connsiteX1" fmla="*/ 488156 w 488156"/>
              <a:gd name="connsiteY1" fmla="*/ 0 h 43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8156" h="433387">
                <a:moveTo>
                  <a:pt x="0" y="433387"/>
                </a:moveTo>
                <a:lnTo>
                  <a:pt x="488156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triangle" w="sm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  <p:sp>
        <p:nvSpPr>
          <p:cNvPr id="23" name="Freeform 22"/>
          <p:cNvSpPr/>
          <p:nvPr/>
        </p:nvSpPr>
        <p:spPr bwMode="auto">
          <a:xfrm>
            <a:off x="1747836" y="2637366"/>
            <a:ext cx="881063" cy="271463"/>
          </a:xfrm>
          <a:custGeom>
            <a:avLst/>
            <a:gdLst>
              <a:gd name="connsiteX0" fmla="*/ 0 w 742950"/>
              <a:gd name="connsiteY0" fmla="*/ 0 h 233362"/>
              <a:gd name="connsiteX1" fmla="*/ 742950 w 742950"/>
              <a:gd name="connsiteY1" fmla="*/ 233362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233362">
                <a:moveTo>
                  <a:pt x="0" y="0"/>
                </a:moveTo>
                <a:lnTo>
                  <a:pt x="742950" y="233362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5001" y="373900"/>
            <a:ext cx="7865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A crystal of table salt (</a:t>
            </a:r>
            <a:r>
              <a:rPr lang="en-US" altLang="zh-CN" sz="2800" b="1" dirty="0" err="1"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NaCl</a:t>
            </a:r>
            <a:r>
              <a:rPr lang="en-US" altLang="zh-CN" sz="2800" b="1" dirty="0"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) dissolving in water</a:t>
            </a:r>
            <a:r>
              <a:rPr lang="en-US" altLang="zh-CN" sz="2800" b="1" dirty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zh-CN" altLang="en-US" sz="2800" b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0414" y="461563"/>
            <a:ext cx="8464857" cy="958863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Acids, Bases, and pH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>
          <a:xfrm>
            <a:off x="550414" y="1530493"/>
            <a:ext cx="7874001" cy="4765413"/>
          </a:xfrm>
        </p:spPr>
        <p:txBody>
          <a:bodyPr/>
          <a:lstStyle/>
          <a:p>
            <a:r>
              <a:rPr lang="en-US" sz="2400" b="1" dirty="0" smtClean="0">
                <a:latin typeface="Cambria" panose="02040503050406030204" pitchFamily="18" charset="0"/>
              </a:rPr>
              <a:t>A chemical compound that releases H</a:t>
            </a:r>
            <a:r>
              <a:rPr lang="en-US" sz="2400" b="1" baseline="30000" dirty="0" smtClean="0">
                <a:latin typeface="Cambria" panose="02040503050406030204" pitchFamily="18" charset="0"/>
              </a:rPr>
              <a:t>+</a:t>
            </a:r>
            <a:r>
              <a:rPr lang="en-US" sz="2400" b="1" dirty="0" smtClean="0">
                <a:latin typeface="Cambria" panose="02040503050406030204" pitchFamily="18" charset="0"/>
              </a:rPr>
              <a:t> to a solution is an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acid</a:t>
            </a:r>
            <a:r>
              <a:rPr lang="en-US" sz="2400" b="1" dirty="0" smtClean="0">
                <a:latin typeface="Cambria" panose="02040503050406030204" pitchFamily="18" charset="0"/>
              </a:rPr>
              <a:t>.</a:t>
            </a:r>
          </a:p>
          <a:p>
            <a:r>
              <a:rPr lang="en-US" sz="2400" b="1" dirty="0" smtClean="0">
                <a:latin typeface="Cambria" panose="02040503050406030204" pitchFamily="18" charset="0"/>
              </a:rPr>
              <a:t>A compound that accepts H</a:t>
            </a:r>
            <a:r>
              <a:rPr lang="en-US" sz="2400" b="1" baseline="30000" dirty="0" smtClean="0">
                <a:latin typeface="Cambria" panose="02040503050406030204" pitchFamily="18" charset="0"/>
              </a:rPr>
              <a:t>+</a:t>
            </a:r>
            <a:r>
              <a:rPr lang="en-US" sz="2400" b="1" dirty="0" smtClean="0">
                <a:latin typeface="Cambria" panose="02040503050406030204" pitchFamily="18" charset="0"/>
              </a:rPr>
              <a:t> and removes them from solution is a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base</a:t>
            </a:r>
            <a:r>
              <a:rPr lang="en-US" sz="2400" b="1" dirty="0" smtClean="0">
                <a:latin typeface="Cambria" panose="02040503050406030204" pitchFamily="18" charset="0"/>
              </a:rPr>
              <a:t>.</a:t>
            </a:r>
          </a:p>
          <a:p>
            <a:r>
              <a:rPr lang="en-US" sz="2400" b="1" dirty="0" smtClean="0">
                <a:latin typeface="Cambria" panose="02040503050406030204" pitchFamily="18" charset="0"/>
              </a:rPr>
              <a:t>To describe the acidity of a solution, chemists use the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pH scale</a:t>
            </a:r>
            <a:r>
              <a:rPr lang="en-US" sz="2400" b="1" dirty="0" smtClean="0">
                <a:latin typeface="Cambria" panose="02040503050406030204" pitchFamily="18" charset="0"/>
              </a:rPr>
              <a:t>, a measure of the hydrogen ion (H</a:t>
            </a:r>
            <a:r>
              <a:rPr lang="en-US" sz="2400" b="1" baseline="30000" dirty="0" smtClean="0">
                <a:latin typeface="Cambria" panose="02040503050406030204" pitchFamily="18" charset="0"/>
              </a:rPr>
              <a:t>+</a:t>
            </a:r>
            <a:r>
              <a:rPr lang="en-US" sz="2400" b="1" dirty="0" smtClean="0">
                <a:latin typeface="Cambria" panose="02040503050406030204" pitchFamily="18" charset="0"/>
              </a:rPr>
              <a:t>) concentration in a solution.</a:t>
            </a:r>
          </a:p>
          <a:p>
            <a:pPr lvl="1"/>
            <a:r>
              <a:rPr lang="en-US" sz="2400" b="1" dirty="0" smtClean="0">
                <a:latin typeface="Cambria" panose="02040503050406030204" pitchFamily="18" charset="0"/>
              </a:rPr>
              <a:t>The scale ranges from 0 (most acidic) to 14 (most basic) </a:t>
            </a:r>
          </a:p>
          <a:p>
            <a:pPr lvl="1"/>
            <a:r>
              <a:rPr lang="en-US" sz="2400" b="1" dirty="0">
                <a:latin typeface="Cambria" panose="02040503050406030204" pitchFamily="18" charset="0"/>
              </a:rPr>
              <a:t>E</a:t>
            </a:r>
            <a:r>
              <a:rPr lang="en-US" sz="2400" b="1" dirty="0" smtClean="0">
                <a:latin typeface="Cambria" panose="02040503050406030204" pitchFamily="18" charset="0"/>
              </a:rPr>
              <a:t>ach pH unit represents a tenfold change in the concentration of H</a:t>
            </a:r>
            <a:r>
              <a:rPr lang="en-US" sz="2400" b="1" baseline="30000" dirty="0" smtClean="0">
                <a:latin typeface="Cambria" panose="02040503050406030204" pitchFamily="18" charset="0"/>
              </a:rPr>
              <a:t>+</a:t>
            </a:r>
            <a:r>
              <a:rPr lang="en-US" sz="2400" b="1" dirty="0" smtClean="0">
                <a:latin typeface="Cambria" panose="020405030504060302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02_15_pHScale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44" y="204216"/>
            <a:ext cx="5925312" cy="6449568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844963" y="212853"/>
            <a:ext cx="19877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091026" y="438279"/>
            <a:ext cx="1123706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Oven cleaner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3844963" y="666879"/>
            <a:ext cx="19877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3844963" y="1112966"/>
            <a:ext cx="19877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4100551" y="787529"/>
            <a:ext cx="1538883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Household bleach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4100551" y="1322516"/>
            <a:ext cx="1760097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Household ammonia</a:t>
            </a:r>
          </a:p>
        </p:txBody>
      </p: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3844963" y="1551116"/>
            <a:ext cx="188898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4091026" y="1733679"/>
            <a:ext cx="144110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Milk of magnesia</a:t>
            </a:r>
          </a:p>
        </p:txBody>
      </p: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3844963" y="1982916"/>
            <a:ext cx="19877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5" name="TextBox 20"/>
          <p:cNvSpPr txBox="1">
            <a:spLocks noChangeArrowheads="1"/>
          </p:cNvSpPr>
          <p:nvPr/>
        </p:nvSpPr>
        <p:spPr bwMode="auto">
          <a:xfrm>
            <a:off x="3871951" y="2430591"/>
            <a:ext cx="99386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6" name="TextBox 21"/>
          <p:cNvSpPr txBox="1">
            <a:spLocks noChangeArrowheads="1"/>
          </p:cNvSpPr>
          <p:nvPr/>
        </p:nvSpPr>
        <p:spPr bwMode="auto">
          <a:xfrm>
            <a:off x="4091026" y="2660779"/>
            <a:ext cx="787075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Seawater</a:t>
            </a:r>
          </a:p>
        </p:txBody>
      </p:sp>
      <p:sp>
        <p:nvSpPr>
          <p:cNvPr id="17" name="TextBox 22"/>
          <p:cNvSpPr txBox="1">
            <a:spLocks noChangeArrowheads="1"/>
          </p:cNvSpPr>
          <p:nvPr/>
        </p:nvSpPr>
        <p:spPr bwMode="auto">
          <a:xfrm>
            <a:off x="3871951" y="2863979"/>
            <a:ext cx="99386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4095788" y="3105279"/>
            <a:ext cx="114294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Human blood</a:t>
            </a:r>
          </a:p>
        </p:txBody>
      </p:sp>
      <p:sp>
        <p:nvSpPr>
          <p:cNvPr id="19" name="TextBox 24"/>
          <p:cNvSpPr txBox="1">
            <a:spLocks noChangeArrowheads="1"/>
          </p:cNvSpPr>
          <p:nvPr/>
        </p:nvSpPr>
        <p:spPr bwMode="auto">
          <a:xfrm>
            <a:off x="3871951" y="3287841"/>
            <a:ext cx="99386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3871951" y="3733929"/>
            <a:ext cx="99386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3871951" y="4172079"/>
            <a:ext cx="99386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4091026" y="4292729"/>
            <a:ext cx="1053173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Black coffee</a:t>
            </a:r>
          </a:p>
        </p:txBody>
      </p:sp>
      <p:sp>
        <p:nvSpPr>
          <p:cNvPr id="23" name="TextBox 28"/>
          <p:cNvSpPr txBox="1">
            <a:spLocks noChangeArrowheads="1"/>
          </p:cNvSpPr>
          <p:nvPr/>
        </p:nvSpPr>
        <p:spPr bwMode="auto">
          <a:xfrm>
            <a:off x="3871951" y="4595941"/>
            <a:ext cx="99386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" name="TextBox 29"/>
          <p:cNvSpPr txBox="1">
            <a:spLocks noChangeArrowheads="1"/>
          </p:cNvSpPr>
          <p:nvPr/>
        </p:nvSpPr>
        <p:spPr bwMode="auto">
          <a:xfrm>
            <a:off x="3871951" y="5038060"/>
            <a:ext cx="99386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TextBox 30"/>
          <p:cNvSpPr txBox="1">
            <a:spLocks noChangeArrowheads="1"/>
          </p:cNvSpPr>
          <p:nvPr/>
        </p:nvSpPr>
        <p:spPr bwMode="auto">
          <a:xfrm>
            <a:off x="3871951" y="5480179"/>
            <a:ext cx="99386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TextBox 31"/>
          <p:cNvSpPr txBox="1">
            <a:spLocks noChangeArrowheads="1"/>
          </p:cNvSpPr>
          <p:nvPr/>
        </p:nvSpPr>
        <p:spPr bwMode="auto">
          <a:xfrm>
            <a:off x="3871951" y="5910391"/>
            <a:ext cx="99386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" name="TextBox 32"/>
          <p:cNvSpPr txBox="1">
            <a:spLocks noChangeArrowheads="1"/>
          </p:cNvSpPr>
          <p:nvPr/>
        </p:nvSpPr>
        <p:spPr bwMode="auto">
          <a:xfrm>
            <a:off x="3868776" y="6377116"/>
            <a:ext cx="99386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8" name="TextBox 24"/>
          <p:cNvSpPr txBox="1">
            <a:spLocks noChangeArrowheads="1"/>
          </p:cNvSpPr>
          <p:nvPr/>
        </p:nvSpPr>
        <p:spPr bwMode="auto">
          <a:xfrm>
            <a:off x="4102924" y="3365953"/>
            <a:ext cx="916918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Pure water</a:t>
            </a:r>
          </a:p>
        </p:txBody>
      </p:sp>
      <p:sp>
        <p:nvSpPr>
          <p:cNvPr id="29" name="TextBox 25"/>
          <p:cNvSpPr txBox="1">
            <a:spLocks noChangeArrowheads="1"/>
          </p:cNvSpPr>
          <p:nvPr/>
        </p:nvSpPr>
        <p:spPr bwMode="auto">
          <a:xfrm>
            <a:off x="4095789" y="3733929"/>
            <a:ext cx="458459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Urine</a:t>
            </a:r>
          </a:p>
        </p:txBody>
      </p:sp>
      <p:sp>
        <p:nvSpPr>
          <p:cNvPr id="30" name="TextBox 28"/>
          <p:cNvSpPr txBox="1">
            <a:spLocks noChangeArrowheads="1"/>
          </p:cNvSpPr>
          <p:nvPr/>
        </p:nvSpPr>
        <p:spPr bwMode="auto">
          <a:xfrm>
            <a:off x="4093415" y="4517337"/>
            <a:ext cx="1089529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Tomato juice</a:t>
            </a:r>
          </a:p>
        </p:txBody>
      </p:sp>
      <p:sp>
        <p:nvSpPr>
          <p:cNvPr id="31" name="TextBox 29"/>
          <p:cNvSpPr txBox="1">
            <a:spLocks noChangeArrowheads="1"/>
          </p:cNvSpPr>
          <p:nvPr/>
        </p:nvSpPr>
        <p:spPr bwMode="auto">
          <a:xfrm>
            <a:off x="4093409" y="5033300"/>
            <a:ext cx="223619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Grapefruit juice, soft drink</a:t>
            </a:r>
          </a:p>
        </p:txBody>
      </p:sp>
      <p:sp>
        <p:nvSpPr>
          <p:cNvPr id="32" name="TextBox 30"/>
          <p:cNvSpPr txBox="1">
            <a:spLocks noChangeArrowheads="1"/>
          </p:cNvSpPr>
          <p:nvPr/>
        </p:nvSpPr>
        <p:spPr bwMode="auto">
          <a:xfrm>
            <a:off x="4105319" y="5475413"/>
            <a:ext cx="228588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Lemon juice, stomach acid</a:t>
            </a:r>
          </a:p>
        </p:txBody>
      </p:sp>
      <p:sp>
        <p:nvSpPr>
          <p:cNvPr id="33" name="TextBox 31"/>
          <p:cNvSpPr txBox="1">
            <a:spLocks noChangeArrowheads="1"/>
          </p:cNvSpPr>
          <p:nvPr/>
        </p:nvSpPr>
        <p:spPr bwMode="auto">
          <a:xfrm>
            <a:off x="4093405" y="5817526"/>
            <a:ext cx="1024319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Battery acid</a:t>
            </a:r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4094201" y="6370766"/>
            <a:ext cx="735779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pH scale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930395" y="708817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92296" y="830262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92323" y="815976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75616" y="965995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06610" y="1016003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16098" y="1111253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8031" y="1130305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01837" y="994573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dirty="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37529" y="3090074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82760" y="3242474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9928" y="3328201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37542" y="3497270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97087" y="3071023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dirty="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175672" y="3237709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37535" y="3413924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137572" y="3473458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000000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828001" y="5540379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73273" y="5661823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775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6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73260" y="5766599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54197" y="5702305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97059" y="5373692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dirty="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106610" y="5373693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dirty="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44699" y="5504661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87575" y="5549908"/>
            <a:ext cx="190500" cy="9048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75" b="1" dirty="0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775" b="1" baseline="30000" dirty="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620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72" name="TextBox 15"/>
          <p:cNvSpPr txBox="1">
            <a:spLocks noChangeArrowheads="1"/>
          </p:cNvSpPr>
          <p:nvPr/>
        </p:nvSpPr>
        <p:spPr bwMode="auto">
          <a:xfrm>
            <a:off x="1734344" y="1584321"/>
            <a:ext cx="694101" cy="3847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Basic</a:t>
            </a:r>
          </a:p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solution</a:t>
            </a:r>
          </a:p>
        </p:txBody>
      </p:sp>
      <p:sp>
        <p:nvSpPr>
          <p:cNvPr id="73" name="TextBox 47"/>
          <p:cNvSpPr txBox="1">
            <a:spLocks noChangeArrowheads="1"/>
          </p:cNvSpPr>
          <p:nvPr/>
        </p:nvSpPr>
        <p:spPr bwMode="auto">
          <a:xfrm>
            <a:off x="1739100" y="3853653"/>
            <a:ext cx="694101" cy="3847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Neutral</a:t>
            </a:r>
          </a:p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solution</a:t>
            </a:r>
          </a:p>
        </p:txBody>
      </p:sp>
      <p:sp>
        <p:nvSpPr>
          <p:cNvPr id="74" name="TextBox 55"/>
          <p:cNvSpPr txBox="1">
            <a:spLocks noChangeArrowheads="1"/>
          </p:cNvSpPr>
          <p:nvPr/>
        </p:nvSpPr>
        <p:spPr bwMode="auto">
          <a:xfrm>
            <a:off x="1732754" y="6099171"/>
            <a:ext cx="694101" cy="3847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Acidic</a:t>
            </a:r>
          </a:p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solution</a:t>
            </a:r>
          </a:p>
        </p:txBody>
      </p:sp>
      <p:sp>
        <p:nvSpPr>
          <p:cNvPr id="75" name="TextBox 43"/>
          <p:cNvSpPr txBox="1">
            <a:spLocks noChangeArrowheads="1"/>
          </p:cNvSpPr>
          <p:nvPr/>
        </p:nvSpPr>
        <p:spPr bwMode="auto">
          <a:xfrm>
            <a:off x="2673489" y="3276193"/>
            <a:ext cx="966611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400" b="1" baseline="30000" smtClean="0">
                <a:solidFill>
                  <a:srgbClr val="000000"/>
                </a:solidFill>
                <a:latin typeface="Symbol" panose="05050102010706020507"/>
                <a:cs typeface="Arial" panose="020B0604020202020204" pitchFamily="34" charset="0"/>
              </a:rPr>
              <a:t>+</a:t>
            </a:r>
            <a:r>
              <a:rPr lang="en-US" sz="14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1400" b="1" smtClean="0">
                <a:solidFill>
                  <a:srgbClr val="000000"/>
                </a:solidFill>
                <a:latin typeface="Symbol" panose="05050102010706020507"/>
                <a:cs typeface="Arial" panose="020B0604020202020204" pitchFamily="34" charset="0"/>
              </a:rPr>
              <a:t>=</a:t>
            </a:r>
            <a:r>
              <a:rPr lang="en-US" sz="14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[OH</a:t>
            </a:r>
            <a:r>
              <a:rPr lang="en-US" sz="1400" b="1" baseline="30000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-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296034" y="768135"/>
            <a:ext cx="400110" cy="209608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Lower </a:t>
            </a:r>
            <a:r>
              <a:rPr lang="en-US" sz="14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1400" b="1" baseline="3000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4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concentration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276314" y="3886656"/>
            <a:ext cx="400110" cy="220669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Greater </a:t>
            </a:r>
            <a:r>
              <a:rPr lang="en-US" sz="14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1400" b="1" baseline="3000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4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concentration</a:t>
            </a:r>
          </a:p>
        </p:txBody>
      </p:sp>
      <p:sp>
        <p:nvSpPr>
          <p:cNvPr id="80" name="Freeform 79"/>
          <p:cNvSpPr/>
          <p:nvPr/>
        </p:nvSpPr>
        <p:spPr bwMode="auto">
          <a:xfrm>
            <a:off x="3668394" y="3848099"/>
            <a:ext cx="45719" cy="2644775"/>
          </a:xfrm>
          <a:custGeom>
            <a:avLst/>
            <a:gdLst>
              <a:gd name="connsiteX0" fmla="*/ 0 w 0"/>
              <a:gd name="connsiteY0" fmla="*/ 0 h 2598420"/>
              <a:gd name="connsiteX1" fmla="*/ 0 w 0"/>
              <a:gd name="connsiteY1" fmla="*/ 2598420 h 259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98420">
                <a:moveTo>
                  <a:pt x="0" y="0"/>
                </a:moveTo>
                <a:lnTo>
                  <a:pt x="0" y="259842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  <p:sp>
        <p:nvSpPr>
          <p:cNvPr id="81" name="Freeform 80"/>
          <p:cNvSpPr/>
          <p:nvPr/>
        </p:nvSpPr>
        <p:spPr bwMode="auto">
          <a:xfrm flipV="1">
            <a:off x="3667601" y="330994"/>
            <a:ext cx="211771" cy="2837497"/>
          </a:xfrm>
          <a:custGeom>
            <a:avLst/>
            <a:gdLst>
              <a:gd name="connsiteX0" fmla="*/ 0 w 0"/>
              <a:gd name="connsiteY0" fmla="*/ 0 h 2598420"/>
              <a:gd name="connsiteX1" fmla="*/ 0 w 0"/>
              <a:gd name="connsiteY1" fmla="*/ 2598420 h 259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98420">
                <a:moveTo>
                  <a:pt x="0" y="0"/>
                </a:moveTo>
                <a:lnTo>
                  <a:pt x="0" y="259842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sm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  <p:pic>
        <p:nvPicPr>
          <p:cNvPr id="1026" name="Picture 2" descr="https://qph.fs.quoracdn.net/main-qimg-e50ad1c8e018ccdef773a5b947434174-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70" y="1528100"/>
            <a:ext cx="3561758" cy="109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02_15apHScale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" y="1374648"/>
            <a:ext cx="8546592" cy="4108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5549" y="4777578"/>
            <a:ext cx="1112484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eaLnBrk="0" fontAlgn="auto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Neutral</a:t>
            </a:r>
          </a:p>
          <a:p>
            <a:pPr algn="ctr" eaLnBrk="0" fontAlgn="auto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0832" y="4771227"/>
            <a:ext cx="1112484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eaLnBrk="0" fontAlgn="auto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Acidic</a:t>
            </a:r>
          </a:p>
          <a:p>
            <a:pPr algn="ctr" eaLnBrk="0" fontAlgn="auto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956" y="4776783"/>
            <a:ext cx="1112484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eaLnBrk="0" fontAlgn="auto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Basic</a:t>
            </a:r>
          </a:p>
          <a:p>
            <a:pPr algn="ctr" eaLnBrk="0" fontAlgn="auto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Helvetica"/>
                <a:ea typeface="MS PGothic" panose="020B0600070205080204" pitchFamily="-108" charset="-128"/>
              </a:rPr>
              <a:t>solution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4413" y="238601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463" y="27352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7963" y="26971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913" y="312261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8763" y="32813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7613" y="321151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dirty="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863" y="35480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06513" y="36115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00463" y="270351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5363" y="31416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2263" y="33956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9863" y="38909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43413" y="26463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dirty="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94113" y="364331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57713" y="382111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59313" y="31289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05613" y="277971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08863" y="27733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37413" y="315436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50163" y="3286920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7663" y="3721260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32943" y="3904140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smtClean="0">
                <a:solidFill>
                  <a:srgbClr val="E12796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2230" b="1" baseline="30000" smtClean="0">
                <a:solidFill>
                  <a:srgbClr val="E12796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+</a:t>
            </a:r>
            <a:endParaRPr lang="en-US" sz="1785" b="1" baseline="30000" dirty="0">
              <a:solidFill>
                <a:srgbClr val="E12796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01143" y="325088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21868" y="3606483"/>
            <a:ext cx="550862" cy="261937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3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OH</a:t>
            </a:r>
            <a:r>
              <a:rPr lang="en-US" sz="2230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785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17942" y="331373"/>
            <a:ext cx="2601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The pH S</a:t>
            </a:r>
            <a:r>
              <a:rPr lang="en-US" altLang="zh-CN" sz="3200" b="1" dirty="0" smtClean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  <a:cs typeface="Arial" panose="020B0604020202020204" pitchFamily="34" charset="0"/>
              </a:rPr>
              <a:t>cale</a:t>
            </a:r>
            <a:endParaRPr lang="zh-CN" altLang="en-US" sz="32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753532" y="533399"/>
            <a:ext cx="8254013" cy="952327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Acids, Bases, and pH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>
          <a:xfrm>
            <a:off x="812800" y="1561927"/>
            <a:ext cx="7789334" cy="5008206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Buffers </a:t>
            </a:r>
            <a:r>
              <a:rPr lang="en-US" sz="2400" b="1" dirty="0" smtClean="0">
                <a:latin typeface="Cambria" panose="02040503050406030204" pitchFamily="18" charset="0"/>
              </a:rPr>
              <a:t>are substances that minimize changes in </a:t>
            </a:r>
            <a:r>
              <a:rPr lang="en-US" sz="2400" b="1" dirty="0" err="1" smtClean="0">
                <a:latin typeface="Cambria" panose="02040503050406030204" pitchFamily="18" charset="0"/>
              </a:rPr>
              <a:t>pH.</a:t>
            </a:r>
            <a:r>
              <a:rPr lang="en-US" sz="2400" b="1" dirty="0" smtClean="0">
                <a:latin typeface="Cambria" panose="02040503050406030204" pitchFamily="18" charset="0"/>
              </a:rPr>
              <a:t> Buffers</a:t>
            </a:r>
          </a:p>
          <a:p>
            <a:pPr lvl="1"/>
            <a:r>
              <a:rPr lang="en-US" sz="2400" b="1" dirty="0" smtClean="0">
                <a:latin typeface="Cambria" panose="02040503050406030204" pitchFamily="18" charset="0"/>
              </a:rPr>
              <a:t>accept H</a:t>
            </a:r>
            <a:r>
              <a:rPr lang="en-US" sz="2400" b="1" baseline="30000" dirty="0" smtClean="0">
                <a:latin typeface="Cambria" panose="02040503050406030204" pitchFamily="18" charset="0"/>
              </a:rPr>
              <a:t>+</a:t>
            </a:r>
            <a:r>
              <a:rPr lang="en-US" sz="2400" b="1" dirty="0" smtClean="0">
                <a:latin typeface="Cambria" panose="02040503050406030204" pitchFamily="18" charset="0"/>
              </a:rPr>
              <a:t> when they are in excess and</a:t>
            </a:r>
          </a:p>
          <a:p>
            <a:pPr lvl="1"/>
            <a:r>
              <a:rPr lang="en-US" sz="2400" b="1" dirty="0" smtClean="0">
                <a:latin typeface="Cambria" panose="02040503050406030204" pitchFamily="18" charset="0"/>
              </a:rPr>
              <a:t>donate H</a:t>
            </a:r>
            <a:r>
              <a:rPr lang="en-US" sz="2400" b="1" baseline="30000" dirty="0" smtClean="0">
                <a:latin typeface="Cambria" panose="02040503050406030204" pitchFamily="18" charset="0"/>
              </a:rPr>
              <a:t>+</a:t>
            </a:r>
            <a:r>
              <a:rPr lang="en-US" sz="2400" b="1" dirty="0" smtClean="0">
                <a:latin typeface="Cambria" panose="02040503050406030204" pitchFamily="18" charset="0"/>
              </a:rPr>
              <a:t> when they are depleted.</a:t>
            </a:r>
          </a:p>
          <a:p>
            <a:r>
              <a:rPr lang="en-US" sz="2400" b="1" dirty="0" smtClean="0">
                <a:latin typeface="Cambria" panose="02040503050406030204" pitchFamily="18" charset="0"/>
              </a:rPr>
              <a:t>When CO</a:t>
            </a:r>
            <a:r>
              <a:rPr lang="en-US" sz="2400" b="1" baseline="-25000" dirty="0" smtClean="0">
                <a:latin typeface="Cambria" panose="02040503050406030204" pitchFamily="18" charset="0"/>
              </a:rPr>
              <a:t>2</a:t>
            </a:r>
            <a:r>
              <a:rPr lang="en-US" sz="2400" b="1" dirty="0" smtClean="0">
                <a:latin typeface="Cambria" panose="02040503050406030204" pitchFamily="18" charset="0"/>
              </a:rPr>
              <a:t> dissolves in seawater, it reacts with water to form an acid, which</a:t>
            </a:r>
          </a:p>
          <a:p>
            <a:pPr lvl="1"/>
            <a:r>
              <a:rPr lang="en-US" sz="2400" b="1" dirty="0" smtClean="0">
                <a:latin typeface="Cambria" panose="02040503050406030204" pitchFamily="18" charset="0"/>
              </a:rPr>
              <a:t>lowers ocean pH and</a:t>
            </a:r>
          </a:p>
          <a:p>
            <a:pPr lvl="1"/>
            <a:r>
              <a:rPr lang="en-US" sz="2400" b="1" dirty="0" smtClean="0">
                <a:latin typeface="Cambria" panose="02040503050406030204" pitchFamily="18" charset="0"/>
              </a:rPr>
              <a:t>can greatly change marine environments.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02_16OceanAcidification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12" y="1365504"/>
            <a:ext cx="6132576" cy="4126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0781" y="1755774"/>
            <a:ext cx="383118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CO</a:t>
            </a:r>
            <a:r>
              <a:rPr lang="en-US" sz="1600" b="1" baseline="-250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3073400" y="2203450"/>
            <a:ext cx="1679947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Carbon dioxide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2338" y="4284663"/>
            <a:ext cx="383118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CO</a:t>
            </a:r>
            <a:r>
              <a:rPr lang="en-US" sz="1600" b="1" baseline="-250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3246438" y="4232275"/>
            <a:ext cx="14106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smtClean="0">
                <a:solidFill>
                  <a:srgbClr val="FFFFFF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endParaRPr lang="en-US" sz="2000" b="1" dirty="0">
              <a:solidFill>
                <a:srgbClr val="FFFFFF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0490" y="4297364"/>
            <a:ext cx="383118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1600" b="1" baseline="-250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8031" y="4292599"/>
            <a:ext cx="605935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sz="1600" b="1" baseline="-250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CO</a:t>
            </a:r>
            <a:r>
              <a:rPr lang="en-US" sz="1600" b="1" baseline="-250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1993106" y="4750593"/>
            <a:ext cx="807913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Carbon</a:t>
            </a:r>
          </a:p>
          <a:p>
            <a:pPr eaLnBrk="0" hangingPunct="0"/>
            <a:r>
              <a:rPr lang="en-US" sz="1800" b="1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dioxide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3765551" y="4748213"/>
            <a:ext cx="632609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Water</a:t>
            </a: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5395912" y="4752974"/>
            <a:ext cx="1526059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Carbonic acid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2_UN02H2OPolarity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64" y="2459736"/>
            <a:ext cx="4309872" cy="1938528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2456657" y="2591596"/>
            <a:ext cx="116057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slightly </a:t>
            </a:r>
            <a:r>
              <a:rPr lang="en-US" sz="18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8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3883819" y="2743996"/>
            <a:ext cx="16671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466432" y="3280571"/>
            <a:ext cx="17953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5072857" y="2743996"/>
            <a:ext cx="16671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533232" y="2591596"/>
            <a:ext cx="116057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slightly </a:t>
            </a:r>
            <a:r>
              <a:rPr lang="en-US" sz="18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8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990182" y="4066383"/>
            <a:ext cx="115256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(slightly </a:t>
            </a:r>
            <a:r>
              <a:rPr lang="en-US" sz="18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02_UN03ChemReaction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92" y="1895856"/>
            <a:ext cx="7138416" cy="3066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9206" y="1878014"/>
            <a:ext cx="743793" cy="28931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 H</a:t>
            </a:r>
            <a:r>
              <a:rPr lang="en-US" sz="1880" b="1" baseline="-250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</a:t>
            </a: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</a:t>
            </a:r>
            <a:r>
              <a:rPr lang="en-US" sz="1880" b="1" baseline="-250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0087" y="1878014"/>
            <a:ext cx="654025" cy="28931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 H</a:t>
            </a:r>
            <a:r>
              <a:rPr lang="en-US" sz="1880" b="1" baseline="-250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</a:t>
            </a: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2463" y="1882776"/>
            <a:ext cx="277320" cy="28931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</a:t>
            </a:r>
            <a:r>
              <a:rPr lang="en-US" sz="1880" b="1" baseline="-250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4600" y="2822575"/>
            <a:ext cx="133050" cy="28931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8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endParaRPr lang="en-US" sz="1880" b="1" dirty="0">
              <a:solidFill>
                <a:srgbClr val="000000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0638" y="3572670"/>
            <a:ext cx="1122102" cy="57708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Hydrogen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peroxide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38250" y="4666458"/>
            <a:ext cx="1146148" cy="2885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Reactants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8500" y="3575051"/>
            <a:ext cx="657937" cy="2885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Water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72275" y="3570289"/>
            <a:ext cx="881652" cy="57708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Oxygen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gas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04631" y="4666458"/>
            <a:ext cx="1041952" cy="28854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8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Products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3571340" y="4107978"/>
            <a:ext cx="4520147" cy="539496"/>
            <a:chOff x="5133441" y="2388717"/>
            <a:chExt cx="3199536" cy="429526"/>
          </a:xfrm>
        </p:grpSpPr>
        <p:sp>
          <p:nvSpPr>
            <p:cNvPr id="16" name="Freeform 15"/>
            <p:cNvSpPr/>
            <p:nvPr/>
          </p:nvSpPr>
          <p:spPr>
            <a:xfrm>
              <a:off x="5133441" y="2388717"/>
              <a:ext cx="3199536" cy="224294"/>
            </a:xfrm>
            <a:custGeom>
              <a:avLst/>
              <a:gdLst>
                <a:gd name="connsiteX0" fmla="*/ 9525 w 3199536"/>
                <a:gd name="connsiteY0" fmla="*/ 9525 h 224294"/>
                <a:gd name="connsiteX1" fmla="*/ 9525 w 3199536"/>
                <a:gd name="connsiteY1" fmla="*/ 214769 h 224294"/>
                <a:gd name="connsiteX2" fmla="*/ 3190011 w 3199536"/>
                <a:gd name="connsiteY2" fmla="*/ 214769 h 224294"/>
                <a:gd name="connsiteX3" fmla="*/ 3190011 w 3199536"/>
                <a:gd name="connsiteY3" fmla="*/ 9525 h 2242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3199536" h="224294">
                  <a:moveTo>
                    <a:pt x="9525" y="9525"/>
                  </a:moveTo>
                  <a:lnTo>
                    <a:pt x="9525" y="214769"/>
                  </a:lnTo>
                  <a:lnTo>
                    <a:pt x="3190011" y="214769"/>
                  </a:lnTo>
                  <a:lnTo>
                    <a:pt x="3190011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7" name="Freeform 3"/>
            <p:cNvSpPr/>
            <p:nvPr/>
          </p:nvSpPr>
          <p:spPr>
            <a:xfrm>
              <a:off x="6723697" y="2593962"/>
              <a:ext cx="38100" cy="224281"/>
            </a:xfrm>
            <a:custGeom>
              <a:avLst/>
              <a:gdLst>
                <a:gd name="connsiteX0" fmla="*/ 9525 w 38100"/>
                <a:gd name="connsiteY0" fmla="*/ 214757 h 224281"/>
                <a:gd name="connsiteX1" fmla="*/ 9525 w 38100"/>
                <a:gd name="connsiteY1" fmla="*/ 9525 h 2242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8100" h="224281">
                  <a:moveTo>
                    <a:pt x="9525" y="214757"/>
                  </a:moveTo>
                  <a:lnTo>
                    <a:pt x="9525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17"/>
          <p:cNvGrpSpPr/>
          <p:nvPr/>
        </p:nvGrpSpPr>
        <p:grpSpPr>
          <a:xfrm>
            <a:off x="1047750" y="4107978"/>
            <a:ext cx="1555750" cy="539496"/>
            <a:chOff x="5133441" y="2388717"/>
            <a:chExt cx="3199536" cy="429526"/>
          </a:xfrm>
        </p:grpSpPr>
        <p:sp>
          <p:nvSpPr>
            <p:cNvPr id="19" name="Freeform 18"/>
            <p:cNvSpPr/>
            <p:nvPr/>
          </p:nvSpPr>
          <p:spPr>
            <a:xfrm>
              <a:off x="5133441" y="2388717"/>
              <a:ext cx="3199536" cy="224294"/>
            </a:xfrm>
            <a:custGeom>
              <a:avLst/>
              <a:gdLst>
                <a:gd name="connsiteX0" fmla="*/ 9525 w 3199536"/>
                <a:gd name="connsiteY0" fmla="*/ 9525 h 224294"/>
                <a:gd name="connsiteX1" fmla="*/ 9525 w 3199536"/>
                <a:gd name="connsiteY1" fmla="*/ 214769 h 224294"/>
                <a:gd name="connsiteX2" fmla="*/ 3190011 w 3199536"/>
                <a:gd name="connsiteY2" fmla="*/ 214769 h 224294"/>
                <a:gd name="connsiteX3" fmla="*/ 3190011 w 3199536"/>
                <a:gd name="connsiteY3" fmla="*/ 9525 h 2242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3199536" h="224294">
                  <a:moveTo>
                    <a:pt x="9525" y="9525"/>
                  </a:moveTo>
                  <a:lnTo>
                    <a:pt x="9525" y="214769"/>
                  </a:lnTo>
                  <a:lnTo>
                    <a:pt x="3190011" y="214769"/>
                  </a:lnTo>
                  <a:lnTo>
                    <a:pt x="3190011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20" name="Freeform 3"/>
            <p:cNvSpPr/>
            <p:nvPr/>
          </p:nvSpPr>
          <p:spPr>
            <a:xfrm>
              <a:off x="6723697" y="2593962"/>
              <a:ext cx="38100" cy="224281"/>
            </a:xfrm>
            <a:custGeom>
              <a:avLst/>
              <a:gdLst>
                <a:gd name="connsiteX0" fmla="*/ 9525 w 38100"/>
                <a:gd name="connsiteY0" fmla="*/ 214757 h 224281"/>
                <a:gd name="connsiteX1" fmla="*/ 9525 w 38100"/>
                <a:gd name="connsiteY1" fmla="*/ 9525 h 2242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8100" h="224281">
                  <a:moveTo>
                    <a:pt x="9525" y="214757"/>
                  </a:moveTo>
                  <a:lnTo>
                    <a:pt x="9525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02_UN04Summary_C1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" y="1569720"/>
            <a:ext cx="8546592" cy="3718560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84094" y="1692658"/>
            <a:ext cx="87203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Protons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79332" y="1988724"/>
            <a:ext cx="1849865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• Positive charge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84094" y="2265743"/>
            <a:ext cx="2208938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• Determine element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3961986" y="3237448"/>
            <a:ext cx="126638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endParaRPr lang="en-US" sz="1800" b="1" dirty="0">
              <a:solidFill>
                <a:srgbClr val="000000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3961986" y="3504148"/>
            <a:ext cx="126638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endParaRPr lang="en-US" sz="1800" b="1" dirty="0">
              <a:solidFill>
                <a:srgbClr val="000000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563148" y="4164233"/>
            <a:ext cx="1013098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Neutrons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560767" y="4461093"/>
            <a:ext cx="127278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• No charge</a:t>
            </a: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563148" y="4730968"/>
            <a:ext cx="215764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• Determine isotope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5341525" y="1716311"/>
            <a:ext cx="105157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Electrons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5343906" y="2012377"/>
            <a:ext cx="192681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• Negative charge</a:t>
            </a: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5339144" y="2289396"/>
            <a:ext cx="2644955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• Participate in chemical</a:t>
            </a:r>
          </a:p>
          <a:p>
            <a:pPr indent="137160"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reactions</a:t>
            </a:r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5341525" y="2833909"/>
            <a:ext cx="3318857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• Outer-shell electrons</a:t>
            </a:r>
          </a:p>
          <a:p>
            <a:pPr indent="137160"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determine chemical behavior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755610" y="4553964"/>
            <a:ext cx="589905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Atom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336761" y="4240433"/>
            <a:ext cx="89768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Nucleus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341523" y="4536499"/>
            <a:ext cx="2927083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• Consists of neutrons and</a:t>
            </a:r>
          </a:p>
          <a:p>
            <a:pPr indent="137160"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protons</a:t>
            </a:r>
          </a:p>
        </p:txBody>
      </p:sp>
      <p:sp>
        <p:nvSpPr>
          <p:cNvPr id="30" name="TextBox 5"/>
          <p:cNvSpPr txBox="1">
            <a:spLocks noChangeArrowheads="1"/>
          </p:cNvSpPr>
          <p:nvPr/>
        </p:nvSpPr>
        <p:spPr bwMode="auto">
          <a:xfrm>
            <a:off x="3965796" y="2536408"/>
            <a:ext cx="120226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3961986" y="4214714"/>
            <a:ext cx="120226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 descr="02_01aTableOfElements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04216"/>
            <a:ext cx="8138160" cy="6449568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1918491" y="193676"/>
            <a:ext cx="2449388" cy="6155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Atomic number</a:t>
            </a:r>
          </a:p>
          <a:p>
            <a:pPr algn="r"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(number of protons)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421666" y="1190627"/>
            <a:ext cx="188647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Element symbol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690562" y="2020888"/>
            <a:ext cx="18594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H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670654" y="2511427"/>
            <a:ext cx="22762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Li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621504" y="2997991"/>
            <a:ext cx="31258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Na</a:t>
            </a: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1778792" y="1768475"/>
            <a:ext cx="2588850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altLang="zh-CN" sz="2000" b="1" dirty="0" smtClean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Relative </a:t>
            </a:r>
            <a:r>
              <a:rPr lang="en-US" altLang="zh-CN" sz="2000" b="1" dirty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tomic 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mass</a:t>
            </a:r>
          </a:p>
          <a:p>
            <a:pPr algn="r"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(mass of average</a:t>
            </a:r>
          </a:p>
          <a:p>
            <a:pPr algn="r"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atom of that element)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05488" y="411163"/>
            <a:ext cx="182742" cy="3696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FFFF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88000" y="728663"/>
            <a:ext cx="484107" cy="101271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80" b="1" dirty="0">
                <a:solidFill>
                  <a:srgbClr val="FFFFFF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8625" y="1755775"/>
            <a:ext cx="803105" cy="3696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>
                <a:solidFill>
                  <a:srgbClr val="FFFFFF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12.01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34088" y="2511425"/>
            <a:ext cx="166712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B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480175" y="2511425"/>
            <a:ext cx="14747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FFFFFF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924675" y="2511425"/>
            <a:ext cx="17472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N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364413" y="2511425"/>
            <a:ext cx="17793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O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197850" y="2021681"/>
            <a:ext cx="32861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He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824788" y="2520950"/>
            <a:ext cx="14106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F</a:t>
            </a:r>
          </a:p>
        </p:txBody>
      </p:sp>
      <p:sp>
        <p:nvSpPr>
          <p:cNvPr id="30" name="TextBox 6"/>
          <p:cNvSpPr txBox="1">
            <a:spLocks noChangeArrowheads="1"/>
          </p:cNvSpPr>
          <p:nvPr/>
        </p:nvSpPr>
        <p:spPr bwMode="auto">
          <a:xfrm>
            <a:off x="1068325" y="2509053"/>
            <a:ext cx="30296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Be</a:t>
            </a: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1040606" y="2997996"/>
            <a:ext cx="34945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Mg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8201023" y="2513807"/>
            <a:ext cx="310983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Ne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11228" y="2999105"/>
            <a:ext cx="25648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AI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458901" y="2999109"/>
            <a:ext cx="21159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Si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944679" y="2999110"/>
            <a:ext cx="15709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P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385211" y="2999112"/>
            <a:ext cx="13144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S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7787645" y="2999113"/>
            <a:ext cx="23724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CI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8223416" y="2994353"/>
            <a:ext cx="28533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Ar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39" name="TextBox 7"/>
          <p:cNvSpPr txBox="1">
            <a:spLocks noChangeArrowheads="1"/>
          </p:cNvSpPr>
          <p:nvPr/>
        </p:nvSpPr>
        <p:spPr bwMode="auto">
          <a:xfrm>
            <a:off x="692941" y="3488529"/>
            <a:ext cx="17472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K</a:t>
            </a:r>
          </a:p>
        </p:txBody>
      </p:sp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1066804" y="3488534"/>
            <a:ext cx="28533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Ca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961222" y="3487261"/>
            <a:ext cx="30296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Ga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411288" y="3489647"/>
            <a:ext cx="30136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Ge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6861351" y="3487267"/>
            <a:ext cx="283732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As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7309026" y="3487269"/>
            <a:ext cx="269561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Se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7775747" y="3487270"/>
            <a:ext cx="28533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Br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8218661" y="3487272"/>
            <a:ext cx="29335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Kr</a:t>
            </a:r>
          </a:p>
        </p:txBody>
      </p:sp>
      <p:sp>
        <p:nvSpPr>
          <p:cNvPr id="47" name="TextBox 7"/>
          <p:cNvSpPr txBox="1">
            <a:spLocks noChangeArrowheads="1"/>
          </p:cNvSpPr>
          <p:nvPr/>
        </p:nvSpPr>
        <p:spPr bwMode="auto">
          <a:xfrm>
            <a:off x="1521621" y="3488530"/>
            <a:ext cx="253531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Sc</a:t>
            </a: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2012153" y="3486154"/>
            <a:ext cx="24365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Ti</a:t>
            </a: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2481261" y="3486154"/>
            <a:ext cx="16190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V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2871784" y="3488530"/>
            <a:ext cx="26609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Cr</a:t>
            </a: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3271838" y="3486154"/>
            <a:ext cx="37029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Mn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3759989" y="3490912"/>
            <a:ext cx="26481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Fe</a:t>
            </a:r>
          </a:p>
        </p:txBody>
      </p:sp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4176710" y="3490917"/>
            <a:ext cx="29161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Co</a:t>
            </a: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4667235" y="3488535"/>
            <a:ext cx="25648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Ni</a:t>
            </a: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5074445" y="3488535"/>
            <a:ext cx="29950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Cu</a:t>
            </a: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5526874" y="3488534"/>
            <a:ext cx="30136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Zn</a:t>
            </a: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609598" y="3978276"/>
            <a:ext cx="32220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Rb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58" name="TextBox 7"/>
          <p:cNvSpPr txBox="1">
            <a:spLocks noChangeArrowheads="1"/>
          </p:cNvSpPr>
          <p:nvPr/>
        </p:nvSpPr>
        <p:spPr bwMode="auto">
          <a:xfrm>
            <a:off x="1097749" y="3975900"/>
            <a:ext cx="25006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Sr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6020749" y="3977008"/>
            <a:ext cx="24526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In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6411280" y="3979394"/>
            <a:ext cx="28693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Sn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856581" y="3977014"/>
            <a:ext cx="283732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Sb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7325685" y="3979397"/>
            <a:ext cx="28071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Te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882906" y="3979399"/>
            <a:ext cx="8976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I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8204367" y="3977019"/>
            <a:ext cx="289951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Xe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65" name="TextBox 7"/>
          <p:cNvSpPr txBox="1">
            <a:spLocks noChangeArrowheads="1"/>
          </p:cNvSpPr>
          <p:nvPr/>
        </p:nvSpPr>
        <p:spPr bwMode="auto">
          <a:xfrm>
            <a:off x="1588281" y="3980658"/>
            <a:ext cx="155492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Y</a:t>
            </a:r>
          </a:p>
        </p:txBody>
      </p:sp>
      <p:sp>
        <p:nvSpPr>
          <p:cNvPr id="66" name="TextBox 7"/>
          <p:cNvSpPr txBox="1">
            <a:spLocks noChangeArrowheads="1"/>
          </p:cNvSpPr>
          <p:nvPr/>
        </p:nvSpPr>
        <p:spPr bwMode="auto">
          <a:xfrm>
            <a:off x="1990716" y="3975901"/>
            <a:ext cx="26449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Zr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67" name="TextBox 7"/>
          <p:cNvSpPr txBox="1">
            <a:spLocks noChangeArrowheads="1"/>
          </p:cNvSpPr>
          <p:nvPr/>
        </p:nvSpPr>
        <p:spPr bwMode="auto">
          <a:xfrm>
            <a:off x="2397918" y="3973520"/>
            <a:ext cx="327013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Nb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2824156" y="3978277"/>
            <a:ext cx="37029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Mo</a:t>
            </a:r>
          </a:p>
        </p:txBody>
      </p:sp>
      <p:sp>
        <p:nvSpPr>
          <p:cNvPr id="69" name="TextBox 7"/>
          <p:cNvSpPr txBox="1">
            <a:spLocks noChangeArrowheads="1"/>
          </p:cNvSpPr>
          <p:nvPr/>
        </p:nvSpPr>
        <p:spPr bwMode="auto">
          <a:xfrm>
            <a:off x="3307545" y="3978282"/>
            <a:ext cx="261162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Tc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70" name="TextBox 7"/>
          <p:cNvSpPr txBox="1">
            <a:spLocks noChangeArrowheads="1"/>
          </p:cNvSpPr>
          <p:nvPr/>
        </p:nvSpPr>
        <p:spPr bwMode="auto">
          <a:xfrm>
            <a:off x="3736171" y="3980659"/>
            <a:ext cx="31880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Ru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71" name="TextBox 7"/>
          <p:cNvSpPr txBox="1">
            <a:spLocks noChangeArrowheads="1"/>
          </p:cNvSpPr>
          <p:nvPr/>
        </p:nvSpPr>
        <p:spPr bwMode="auto">
          <a:xfrm>
            <a:off x="4179083" y="3978283"/>
            <a:ext cx="32220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Rh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4631512" y="3978282"/>
            <a:ext cx="304571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Pd</a:t>
            </a:r>
          </a:p>
        </p:txBody>
      </p:sp>
      <p:sp>
        <p:nvSpPr>
          <p:cNvPr id="73" name="TextBox 7"/>
          <p:cNvSpPr txBox="1">
            <a:spLocks noChangeArrowheads="1"/>
          </p:cNvSpPr>
          <p:nvPr/>
        </p:nvSpPr>
        <p:spPr bwMode="auto">
          <a:xfrm>
            <a:off x="5076818" y="3978282"/>
            <a:ext cx="299762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Ag</a:t>
            </a:r>
          </a:p>
        </p:txBody>
      </p:sp>
      <p:sp>
        <p:nvSpPr>
          <p:cNvPr id="74" name="TextBox 7"/>
          <p:cNvSpPr txBox="1">
            <a:spLocks noChangeArrowheads="1"/>
          </p:cNvSpPr>
          <p:nvPr/>
        </p:nvSpPr>
        <p:spPr bwMode="auto">
          <a:xfrm>
            <a:off x="5514961" y="3978281"/>
            <a:ext cx="29963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Cd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619916" y="4472779"/>
            <a:ext cx="26449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Cs</a:t>
            </a:r>
          </a:p>
        </p:txBody>
      </p:sp>
      <p:sp>
        <p:nvSpPr>
          <p:cNvPr id="76" name="TextBox 7"/>
          <p:cNvSpPr txBox="1">
            <a:spLocks noChangeArrowheads="1"/>
          </p:cNvSpPr>
          <p:nvPr/>
        </p:nvSpPr>
        <p:spPr bwMode="auto">
          <a:xfrm>
            <a:off x="1066804" y="4469609"/>
            <a:ext cx="304571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Ba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6015197" y="4471511"/>
            <a:ext cx="25327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TI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417638" y="4470722"/>
            <a:ext cx="30938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Pb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6897865" y="4466757"/>
            <a:ext cx="25648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Bi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7316964" y="4466752"/>
            <a:ext cx="29655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Po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7783685" y="4466755"/>
            <a:ext cx="254172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At</a:t>
            </a: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8190876" y="4464381"/>
            <a:ext cx="32541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Rn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83" name="TextBox 7"/>
          <p:cNvSpPr txBox="1">
            <a:spLocks noChangeArrowheads="1"/>
          </p:cNvSpPr>
          <p:nvPr/>
        </p:nvSpPr>
        <p:spPr bwMode="auto">
          <a:xfrm>
            <a:off x="1527971" y="4463255"/>
            <a:ext cx="278923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La</a:t>
            </a:r>
          </a:p>
        </p:txBody>
      </p:sp>
      <p:sp>
        <p:nvSpPr>
          <p:cNvPr id="84" name="TextBox 7"/>
          <p:cNvSpPr txBox="1">
            <a:spLocks noChangeArrowheads="1"/>
          </p:cNvSpPr>
          <p:nvPr/>
        </p:nvSpPr>
        <p:spPr bwMode="auto">
          <a:xfrm>
            <a:off x="1983578" y="4464054"/>
            <a:ext cx="27090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Hf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85" name="TextBox 7"/>
          <p:cNvSpPr txBox="1">
            <a:spLocks noChangeArrowheads="1"/>
          </p:cNvSpPr>
          <p:nvPr/>
        </p:nvSpPr>
        <p:spPr bwMode="auto">
          <a:xfrm>
            <a:off x="2420936" y="4467229"/>
            <a:ext cx="28071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Ta</a:t>
            </a:r>
          </a:p>
        </p:txBody>
      </p:sp>
      <p:sp>
        <p:nvSpPr>
          <p:cNvPr id="86" name="TextBox 7"/>
          <p:cNvSpPr txBox="1">
            <a:spLocks noChangeArrowheads="1"/>
          </p:cNvSpPr>
          <p:nvPr/>
        </p:nvSpPr>
        <p:spPr bwMode="auto">
          <a:xfrm>
            <a:off x="2890834" y="4469605"/>
            <a:ext cx="246862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W</a:t>
            </a:r>
          </a:p>
        </p:txBody>
      </p:sp>
      <p:sp>
        <p:nvSpPr>
          <p:cNvPr id="87" name="TextBox 7"/>
          <p:cNvSpPr txBox="1">
            <a:spLocks noChangeArrowheads="1"/>
          </p:cNvSpPr>
          <p:nvPr/>
        </p:nvSpPr>
        <p:spPr bwMode="auto">
          <a:xfrm>
            <a:off x="3290888" y="4467229"/>
            <a:ext cx="301557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Re</a:t>
            </a:r>
          </a:p>
        </p:txBody>
      </p:sp>
      <p:sp>
        <p:nvSpPr>
          <p:cNvPr id="88" name="TextBox 7"/>
          <p:cNvSpPr txBox="1">
            <a:spLocks noChangeArrowheads="1"/>
          </p:cNvSpPr>
          <p:nvPr/>
        </p:nvSpPr>
        <p:spPr bwMode="auto">
          <a:xfrm>
            <a:off x="3737764" y="4468812"/>
            <a:ext cx="294953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Os</a:t>
            </a:r>
          </a:p>
        </p:txBody>
      </p:sp>
      <p:sp>
        <p:nvSpPr>
          <p:cNvPr id="89" name="TextBox 7"/>
          <p:cNvSpPr txBox="1">
            <a:spLocks noChangeArrowheads="1"/>
          </p:cNvSpPr>
          <p:nvPr/>
        </p:nvSpPr>
        <p:spPr bwMode="auto">
          <a:xfrm>
            <a:off x="4262435" y="4465642"/>
            <a:ext cx="20839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Ir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90" name="TextBox 7"/>
          <p:cNvSpPr txBox="1">
            <a:spLocks noChangeArrowheads="1"/>
          </p:cNvSpPr>
          <p:nvPr/>
        </p:nvSpPr>
        <p:spPr bwMode="auto">
          <a:xfrm>
            <a:off x="4673585" y="4466435"/>
            <a:ext cx="25648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Pt</a:t>
            </a:r>
          </a:p>
        </p:txBody>
      </p:sp>
      <p:sp>
        <p:nvSpPr>
          <p:cNvPr id="91" name="TextBox 7"/>
          <p:cNvSpPr txBox="1">
            <a:spLocks noChangeArrowheads="1"/>
          </p:cNvSpPr>
          <p:nvPr/>
        </p:nvSpPr>
        <p:spPr bwMode="auto">
          <a:xfrm>
            <a:off x="5077620" y="4469610"/>
            <a:ext cx="31521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Au</a:t>
            </a:r>
          </a:p>
        </p:txBody>
      </p:sp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5514174" y="4469609"/>
            <a:ext cx="31739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Hg</a:t>
            </a:r>
          </a:p>
        </p:txBody>
      </p:sp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652460" y="4960930"/>
            <a:ext cx="25648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Fr</a:t>
            </a:r>
          </a:p>
        </p:txBody>
      </p:sp>
      <p:sp>
        <p:nvSpPr>
          <p:cNvPr id="94" name="TextBox 7"/>
          <p:cNvSpPr txBox="1">
            <a:spLocks noChangeArrowheads="1"/>
          </p:cNvSpPr>
          <p:nvPr/>
        </p:nvSpPr>
        <p:spPr bwMode="auto">
          <a:xfrm>
            <a:off x="1071565" y="4960936"/>
            <a:ext cx="307777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Ra</a:t>
            </a:r>
          </a:p>
        </p:txBody>
      </p:sp>
      <p:sp>
        <p:nvSpPr>
          <p:cNvPr id="101" name="TextBox 7"/>
          <p:cNvSpPr txBox="1">
            <a:spLocks noChangeArrowheads="1"/>
          </p:cNvSpPr>
          <p:nvPr/>
        </p:nvSpPr>
        <p:spPr bwMode="auto">
          <a:xfrm>
            <a:off x="1516855" y="4960931"/>
            <a:ext cx="283667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Ac</a:t>
            </a:r>
          </a:p>
        </p:txBody>
      </p:sp>
      <p:sp>
        <p:nvSpPr>
          <p:cNvPr id="102" name="TextBox 7"/>
          <p:cNvSpPr txBox="1">
            <a:spLocks noChangeArrowheads="1"/>
          </p:cNvSpPr>
          <p:nvPr/>
        </p:nvSpPr>
        <p:spPr bwMode="auto">
          <a:xfrm>
            <a:off x="1985958" y="4958555"/>
            <a:ext cx="25327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Rf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03" name="TextBox 7"/>
          <p:cNvSpPr txBox="1">
            <a:spLocks noChangeArrowheads="1"/>
          </p:cNvSpPr>
          <p:nvPr/>
        </p:nvSpPr>
        <p:spPr bwMode="auto">
          <a:xfrm>
            <a:off x="2397920" y="4960940"/>
            <a:ext cx="343043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Db</a:t>
            </a:r>
          </a:p>
        </p:txBody>
      </p:sp>
      <p:sp>
        <p:nvSpPr>
          <p:cNvPr id="104" name="TextBox 7"/>
          <p:cNvSpPr txBox="1">
            <a:spLocks noChangeArrowheads="1"/>
          </p:cNvSpPr>
          <p:nvPr/>
        </p:nvSpPr>
        <p:spPr bwMode="auto">
          <a:xfrm>
            <a:off x="2847973" y="4953797"/>
            <a:ext cx="26449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Sg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05" name="TextBox 7"/>
          <p:cNvSpPr txBox="1">
            <a:spLocks noChangeArrowheads="1"/>
          </p:cNvSpPr>
          <p:nvPr/>
        </p:nvSpPr>
        <p:spPr bwMode="auto">
          <a:xfrm>
            <a:off x="3284538" y="4959354"/>
            <a:ext cx="31899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Bh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06" name="TextBox 7"/>
          <p:cNvSpPr txBox="1">
            <a:spLocks noChangeArrowheads="1"/>
          </p:cNvSpPr>
          <p:nvPr/>
        </p:nvSpPr>
        <p:spPr bwMode="auto">
          <a:xfrm>
            <a:off x="3747289" y="4957762"/>
            <a:ext cx="30136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Hs</a:t>
            </a:r>
          </a:p>
        </p:txBody>
      </p:sp>
      <p:sp>
        <p:nvSpPr>
          <p:cNvPr id="107" name="TextBox 7"/>
          <p:cNvSpPr txBox="1">
            <a:spLocks noChangeArrowheads="1"/>
          </p:cNvSpPr>
          <p:nvPr/>
        </p:nvSpPr>
        <p:spPr bwMode="auto">
          <a:xfrm>
            <a:off x="4198935" y="4960942"/>
            <a:ext cx="30938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Mt</a:t>
            </a:r>
          </a:p>
        </p:txBody>
      </p:sp>
      <p:sp>
        <p:nvSpPr>
          <p:cNvPr id="108" name="TextBox 7"/>
          <p:cNvSpPr txBox="1">
            <a:spLocks noChangeArrowheads="1"/>
          </p:cNvSpPr>
          <p:nvPr/>
        </p:nvSpPr>
        <p:spPr bwMode="auto">
          <a:xfrm>
            <a:off x="4622785" y="4958560"/>
            <a:ext cx="298159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Ds</a:t>
            </a:r>
          </a:p>
        </p:txBody>
      </p:sp>
      <p:sp>
        <p:nvSpPr>
          <p:cNvPr id="109" name="TextBox 7"/>
          <p:cNvSpPr txBox="1">
            <a:spLocks noChangeArrowheads="1"/>
          </p:cNvSpPr>
          <p:nvPr/>
        </p:nvSpPr>
        <p:spPr bwMode="auto">
          <a:xfrm>
            <a:off x="5071270" y="4955385"/>
            <a:ext cx="30296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Rg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10" name="TextBox 7"/>
          <p:cNvSpPr txBox="1">
            <a:spLocks noChangeArrowheads="1"/>
          </p:cNvSpPr>
          <p:nvPr/>
        </p:nvSpPr>
        <p:spPr bwMode="auto">
          <a:xfrm>
            <a:off x="5507822" y="4958554"/>
            <a:ext cx="30296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Cn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11" name="TextBox 7"/>
          <p:cNvSpPr txBox="1">
            <a:spLocks noChangeArrowheads="1"/>
          </p:cNvSpPr>
          <p:nvPr/>
        </p:nvSpPr>
        <p:spPr bwMode="auto">
          <a:xfrm>
            <a:off x="2400775" y="5710071"/>
            <a:ext cx="28200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Ce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12" name="TextBox 7"/>
          <p:cNvSpPr txBox="1">
            <a:spLocks noChangeArrowheads="1"/>
          </p:cNvSpPr>
          <p:nvPr/>
        </p:nvSpPr>
        <p:spPr bwMode="auto">
          <a:xfrm>
            <a:off x="2867504" y="5710077"/>
            <a:ext cx="275717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Pr</a:t>
            </a:r>
          </a:p>
        </p:txBody>
      </p:sp>
      <p:sp>
        <p:nvSpPr>
          <p:cNvPr id="113" name="TextBox 7"/>
          <p:cNvSpPr txBox="1">
            <a:spLocks noChangeArrowheads="1"/>
          </p:cNvSpPr>
          <p:nvPr/>
        </p:nvSpPr>
        <p:spPr bwMode="auto">
          <a:xfrm>
            <a:off x="3286599" y="5707691"/>
            <a:ext cx="32861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Nd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14" name="TextBox 7"/>
          <p:cNvSpPr txBox="1">
            <a:spLocks noChangeArrowheads="1"/>
          </p:cNvSpPr>
          <p:nvPr/>
        </p:nvSpPr>
        <p:spPr bwMode="auto">
          <a:xfrm>
            <a:off x="3700930" y="5712459"/>
            <a:ext cx="39914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Pm</a:t>
            </a:r>
          </a:p>
        </p:txBody>
      </p:sp>
      <p:sp>
        <p:nvSpPr>
          <p:cNvPr id="115" name="TextBox 7"/>
          <p:cNvSpPr txBox="1">
            <a:spLocks noChangeArrowheads="1"/>
          </p:cNvSpPr>
          <p:nvPr/>
        </p:nvSpPr>
        <p:spPr bwMode="auto">
          <a:xfrm>
            <a:off x="4155759" y="5710081"/>
            <a:ext cx="359073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Sm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16" name="TextBox 7"/>
          <p:cNvSpPr txBox="1">
            <a:spLocks noChangeArrowheads="1"/>
          </p:cNvSpPr>
          <p:nvPr/>
        </p:nvSpPr>
        <p:spPr bwMode="auto">
          <a:xfrm>
            <a:off x="4624864" y="5702938"/>
            <a:ext cx="29963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Eu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17" name="TextBox 7"/>
          <p:cNvSpPr txBox="1">
            <a:spLocks noChangeArrowheads="1"/>
          </p:cNvSpPr>
          <p:nvPr/>
        </p:nvSpPr>
        <p:spPr bwMode="auto">
          <a:xfrm>
            <a:off x="5051903" y="5708495"/>
            <a:ext cx="31899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Gd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18" name="TextBox 7"/>
          <p:cNvSpPr txBox="1">
            <a:spLocks noChangeArrowheads="1"/>
          </p:cNvSpPr>
          <p:nvPr/>
        </p:nvSpPr>
        <p:spPr bwMode="auto">
          <a:xfrm>
            <a:off x="5514654" y="5706903"/>
            <a:ext cx="314189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Tb</a:t>
            </a:r>
          </a:p>
        </p:txBody>
      </p:sp>
      <p:sp>
        <p:nvSpPr>
          <p:cNvPr id="119" name="TextBox 7"/>
          <p:cNvSpPr txBox="1">
            <a:spLocks noChangeArrowheads="1"/>
          </p:cNvSpPr>
          <p:nvPr/>
        </p:nvSpPr>
        <p:spPr bwMode="auto">
          <a:xfrm>
            <a:off x="5956774" y="5710083"/>
            <a:ext cx="32861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Dy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20" name="TextBox 7"/>
          <p:cNvSpPr txBox="1">
            <a:spLocks noChangeArrowheads="1"/>
          </p:cNvSpPr>
          <p:nvPr/>
        </p:nvSpPr>
        <p:spPr bwMode="auto">
          <a:xfrm>
            <a:off x="6394913" y="5707701"/>
            <a:ext cx="343043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Ho</a:t>
            </a:r>
          </a:p>
        </p:txBody>
      </p:sp>
      <p:sp>
        <p:nvSpPr>
          <p:cNvPr id="121" name="TextBox 7"/>
          <p:cNvSpPr txBox="1">
            <a:spLocks noChangeArrowheads="1"/>
          </p:cNvSpPr>
          <p:nvPr/>
        </p:nvSpPr>
        <p:spPr bwMode="auto">
          <a:xfrm>
            <a:off x="6886265" y="5704526"/>
            <a:ext cx="27090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Er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22" name="TextBox 7"/>
          <p:cNvSpPr txBox="1">
            <a:spLocks noChangeArrowheads="1"/>
          </p:cNvSpPr>
          <p:nvPr/>
        </p:nvSpPr>
        <p:spPr bwMode="auto">
          <a:xfrm>
            <a:off x="7265661" y="5707695"/>
            <a:ext cx="384721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Tm</a:t>
            </a:r>
          </a:p>
        </p:txBody>
      </p:sp>
      <p:sp>
        <p:nvSpPr>
          <p:cNvPr id="123" name="TextBox 7"/>
          <p:cNvSpPr txBox="1">
            <a:spLocks noChangeArrowheads="1"/>
          </p:cNvSpPr>
          <p:nvPr/>
        </p:nvSpPr>
        <p:spPr bwMode="auto">
          <a:xfrm>
            <a:off x="7742558" y="5705477"/>
            <a:ext cx="307777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Yb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24" name="TextBox 7"/>
          <p:cNvSpPr txBox="1">
            <a:spLocks noChangeArrowheads="1"/>
          </p:cNvSpPr>
          <p:nvPr/>
        </p:nvSpPr>
        <p:spPr bwMode="auto">
          <a:xfrm>
            <a:off x="8193399" y="5708646"/>
            <a:ext cx="294953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Lu</a:t>
            </a:r>
          </a:p>
        </p:txBody>
      </p:sp>
      <p:sp>
        <p:nvSpPr>
          <p:cNvPr id="125" name="TextBox 7"/>
          <p:cNvSpPr txBox="1">
            <a:spLocks noChangeArrowheads="1"/>
          </p:cNvSpPr>
          <p:nvPr/>
        </p:nvSpPr>
        <p:spPr bwMode="auto">
          <a:xfrm>
            <a:off x="2405536" y="6193466"/>
            <a:ext cx="314189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Th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26" name="TextBox 7"/>
          <p:cNvSpPr txBox="1">
            <a:spLocks noChangeArrowheads="1"/>
          </p:cNvSpPr>
          <p:nvPr/>
        </p:nvSpPr>
        <p:spPr bwMode="auto">
          <a:xfrm>
            <a:off x="2853217" y="6191091"/>
            <a:ext cx="288669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Pa</a:t>
            </a:r>
          </a:p>
        </p:txBody>
      </p:sp>
      <p:sp>
        <p:nvSpPr>
          <p:cNvPr id="127" name="TextBox 7"/>
          <p:cNvSpPr txBox="1">
            <a:spLocks noChangeArrowheads="1"/>
          </p:cNvSpPr>
          <p:nvPr/>
        </p:nvSpPr>
        <p:spPr bwMode="auto">
          <a:xfrm>
            <a:off x="3358028" y="6188705"/>
            <a:ext cx="17312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U</a:t>
            </a:r>
          </a:p>
        </p:txBody>
      </p:sp>
      <p:sp>
        <p:nvSpPr>
          <p:cNvPr id="128" name="TextBox 7"/>
          <p:cNvSpPr txBox="1">
            <a:spLocks noChangeArrowheads="1"/>
          </p:cNvSpPr>
          <p:nvPr/>
        </p:nvSpPr>
        <p:spPr bwMode="auto">
          <a:xfrm>
            <a:off x="3724739" y="6195854"/>
            <a:ext cx="32861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Np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29" name="TextBox 7"/>
          <p:cNvSpPr txBox="1">
            <a:spLocks noChangeArrowheads="1"/>
          </p:cNvSpPr>
          <p:nvPr/>
        </p:nvSpPr>
        <p:spPr bwMode="auto">
          <a:xfrm>
            <a:off x="4177187" y="6193476"/>
            <a:ext cx="310983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Pu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30" name="TextBox 7"/>
          <p:cNvSpPr txBox="1">
            <a:spLocks noChangeArrowheads="1"/>
          </p:cNvSpPr>
          <p:nvPr/>
        </p:nvSpPr>
        <p:spPr bwMode="auto">
          <a:xfrm>
            <a:off x="4591529" y="6193476"/>
            <a:ext cx="394339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Am</a:t>
            </a:r>
          </a:p>
        </p:txBody>
      </p:sp>
      <p:sp>
        <p:nvSpPr>
          <p:cNvPr id="131" name="TextBox 7"/>
          <p:cNvSpPr txBox="1">
            <a:spLocks noChangeArrowheads="1"/>
          </p:cNvSpPr>
          <p:nvPr/>
        </p:nvSpPr>
        <p:spPr bwMode="auto">
          <a:xfrm>
            <a:off x="5030473" y="6191890"/>
            <a:ext cx="375103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Cm</a:t>
            </a:r>
          </a:p>
        </p:txBody>
      </p:sp>
      <p:sp>
        <p:nvSpPr>
          <p:cNvPr id="132" name="TextBox 7"/>
          <p:cNvSpPr txBox="1">
            <a:spLocks noChangeArrowheads="1"/>
          </p:cNvSpPr>
          <p:nvPr/>
        </p:nvSpPr>
        <p:spPr bwMode="auto">
          <a:xfrm>
            <a:off x="5514653" y="6192679"/>
            <a:ext cx="32861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Bk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33" name="TextBox 7"/>
          <p:cNvSpPr txBox="1">
            <a:spLocks noChangeArrowheads="1"/>
          </p:cNvSpPr>
          <p:nvPr/>
        </p:nvSpPr>
        <p:spPr bwMode="auto">
          <a:xfrm>
            <a:off x="5990107" y="6193478"/>
            <a:ext cx="230832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Cf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34" name="TextBox 7"/>
          <p:cNvSpPr txBox="1">
            <a:spLocks noChangeArrowheads="1"/>
          </p:cNvSpPr>
          <p:nvPr/>
        </p:nvSpPr>
        <p:spPr bwMode="auto">
          <a:xfrm>
            <a:off x="6411579" y="6191096"/>
            <a:ext cx="26449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Es</a:t>
            </a:r>
          </a:p>
        </p:txBody>
      </p:sp>
      <p:sp>
        <p:nvSpPr>
          <p:cNvPr id="135" name="TextBox 7"/>
          <p:cNvSpPr txBox="1">
            <a:spLocks noChangeArrowheads="1"/>
          </p:cNvSpPr>
          <p:nvPr/>
        </p:nvSpPr>
        <p:spPr bwMode="auto">
          <a:xfrm>
            <a:off x="6829120" y="6190302"/>
            <a:ext cx="363689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Fm</a:t>
            </a:r>
          </a:p>
        </p:txBody>
      </p:sp>
      <p:sp>
        <p:nvSpPr>
          <p:cNvPr id="136" name="TextBox 7"/>
          <p:cNvSpPr txBox="1">
            <a:spLocks noChangeArrowheads="1"/>
          </p:cNvSpPr>
          <p:nvPr/>
        </p:nvSpPr>
        <p:spPr bwMode="auto">
          <a:xfrm>
            <a:off x="7277565" y="6193471"/>
            <a:ext cx="37029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Md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37" name="TextBox 7"/>
          <p:cNvSpPr txBox="1">
            <a:spLocks noChangeArrowheads="1"/>
          </p:cNvSpPr>
          <p:nvPr/>
        </p:nvSpPr>
        <p:spPr bwMode="auto">
          <a:xfrm>
            <a:off x="7740176" y="6193634"/>
            <a:ext cx="320601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No</a:t>
            </a:r>
          </a:p>
        </p:txBody>
      </p:sp>
      <p:sp>
        <p:nvSpPr>
          <p:cNvPr id="138" name="TextBox 7"/>
          <p:cNvSpPr txBox="1">
            <a:spLocks noChangeArrowheads="1"/>
          </p:cNvSpPr>
          <p:nvPr/>
        </p:nvSpPr>
        <p:spPr bwMode="auto">
          <a:xfrm>
            <a:off x="8226732" y="6189660"/>
            <a:ext cx="25968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Lr</a:t>
            </a:r>
            <a:endParaRPr lang="en-US" sz="2000" b="1" dirty="0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39" name="Freeform 138"/>
          <p:cNvSpPr/>
          <p:nvPr/>
        </p:nvSpPr>
        <p:spPr bwMode="auto">
          <a:xfrm>
            <a:off x="4400550" y="431800"/>
            <a:ext cx="1384300" cy="120650"/>
          </a:xfrm>
          <a:custGeom>
            <a:avLst/>
            <a:gdLst>
              <a:gd name="connsiteX0" fmla="*/ 0 w 1250950"/>
              <a:gd name="connsiteY0" fmla="*/ 0 h 120650"/>
              <a:gd name="connsiteX1" fmla="*/ 1250950 w 1250950"/>
              <a:gd name="connsiteY1" fmla="*/ 120650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0950" h="120650">
                <a:moveTo>
                  <a:pt x="0" y="0"/>
                </a:moveTo>
                <a:lnTo>
                  <a:pt x="1250950" y="120650"/>
                </a:lnTo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40" name="Freeform 139"/>
          <p:cNvSpPr/>
          <p:nvPr/>
        </p:nvSpPr>
        <p:spPr bwMode="auto">
          <a:xfrm>
            <a:off x="4419600" y="1301750"/>
            <a:ext cx="1193800" cy="120650"/>
          </a:xfrm>
          <a:custGeom>
            <a:avLst/>
            <a:gdLst>
              <a:gd name="connsiteX0" fmla="*/ 0 w 1073150"/>
              <a:gd name="connsiteY0" fmla="*/ 101600 h 101600"/>
              <a:gd name="connsiteX1" fmla="*/ 1073150 w 107315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3150" h="101600">
                <a:moveTo>
                  <a:pt x="0" y="101600"/>
                </a:moveTo>
                <a:lnTo>
                  <a:pt x="1073150" y="0"/>
                </a:lnTo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  <p:sp>
        <p:nvSpPr>
          <p:cNvPr id="143" name="Freeform 142"/>
          <p:cNvSpPr/>
          <p:nvPr/>
        </p:nvSpPr>
        <p:spPr bwMode="auto">
          <a:xfrm>
            <a:off x="4419600" y="1949451"/>
            <a:ext cx="1097280" cy="45719"/>
          </a:xfrm>
          <a:custGeom>
            <a:avLst/>
            <a:gdLst>
              <a:gd name="connsiteX0" fmla="*/ 0 w 1073150"/>
              <a:gd name="connsiteY0" fmla="*/ 101600 h 101600"/>
              <a:gd name="connsiteX1" fmla="*/ 1073150 w 107315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3150" h="101600">
                <a:moveTo>
                  <a:pt x="0" y="101600"/>
                </a:moveTo>
                <a:lnTo>
                  <a:pt x="1073150" y="0"/>
                </a:lnTo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Cambria" panose="02040503050406030204" pitchFamily="18" charset="0"/>
              <a:ea typeface="MS PGothic" panose="020B0600070205080204" pitchFamily="-10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02_UN05Summary_C1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44" y="905256"/>
            <a:ext cx="5010912" cy="5047488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2350406" y="865755"/>
            <a:ext cx="4438716" cy="11079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Attraction between oppositely</a:t>
            </a:r>
          </a:p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charged ions holds the ions in</a:t>
            </a:r>
          </a:p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an ionic bond.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19562" y="2910455"/>
            <a:ext cx="39273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Li</a:t>
            </a:r>
            <a:r>
              <a:rPr lang="en-US" b="1" baseline="3000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endParaRPr lang="en-US" sz="1920" b="1" baseline="30000" dirty="0">
              <a:solidFill>
                <a:srgbClr val="000000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3180" y="2962049"/>
            <a:ext cx="29976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</a:t>
            </a:r>
            <a:r>
              <a:rPr lang="en-US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endParaRPr lang="en-US" sz="1920" b="1" baseline="30000" dirty="0">
              <a:solidFill>
                <a:srgbClr val="000000"/>
              </a:solidFill>
              <a:latin typeface="Symbol" panose="05050102010706020507" pitchFamily="18" charset="2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2578212" y="4471761"/>
            <a:ext cx="1654299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Lithium ion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4826112" y="4469380"/>
            <a:ext cx="175689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Fluoride ion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2094818" y="5525067"/>
            <a:ext cx="498373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Lithium fluoride (ionic compound)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434393" y="4831881"/>
            <a:ext cx="4266450" cy="675652"/>
            <a:chOff x="341274" y="3927005"/>
            <a:chExt cx="4266450" cy="675652"/>
          </a:xfrm>
        </p:grpSpPr>
        <p:sp>
          <p:nvSpPr>
            <p:cNvPr id="16" name="Freeform 3"/>
            <p:cNvSpPr/>
            <p:nvPr/>
          </p:nvSpPr>
          <p:spPr>
            <a:xfrm>
              <a:off x="341274" y="3927005"/>
              <a:ext cx="4266450" cy="350532"/>
            </a:xfrm>
            <a:custGeom>
              <a:avLst/>
              <a:gdLst>
                <a:gd name="connsiteX0" fmla="*/ 12700 w 4266450"/>
                <a:gd name="connsiteY0" fmla="*/ 12700 h 350532"/>
                <a:gd name="connsiteX1" fmla="*/ 12700 w 4266450"/>
                <a:gd name="connsiteY1" fmla="*/ 337832 h 350532"/>
                <a:gd name="connsiteX2" fmla="*/ 4253750 w 4266450"/>
                <a:gd name="connsiteY2" fmla="*/ 337832 h 350532"/>
                <a:gd name="connsiteX3" fmla="*/ 4253750 w 4266450"/>
                <a:gd name="connsiteY3" fmla="*/ 12700 h 3505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4266450" h="350532">
                  <a:moveTo>
                    <a:pt x="12700" y="12700"/>
                  </a:moveTo>
                  <a:lnTo>
                    <a:pt x="12700" y="337832"/>
                  </a:lnTo>
                  <a:lnTo>
                    <a:pt x="4253750" y="337832"/>
                  </a:lnTo>
                  <a:lnTo>
                    <a:pt x="4253750" y="127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7" name="Freeform 3"/>
            <p:cNvSpPr/>
            <p:nvPr/>
          </p:nvSpPr>
          <p:spPr>
            <a:xfrm>
              <a:off x="2461806" y="4252137"/>
              <a:ext cx="50800" cy="350520"/>
            </a:xfrm>
            <a:custGeom>
              <a:avLst/>
              <a:gdLst>
                <a:gd name="connsiteX0" fmla="*/ 12700 w 50800"/>
                <a:gd name="connsiteY0" fmla="*/ 337820 h 350520"/>
                <a:gd name="connsiteX1" fmla="*/ 12700 w 50800"/>
                <a:gd name="connsiteY1" fmla="*/ 12700 h 3505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50800" h="350520">
                  <a:moveTo>
                    <a:pt x="12700" y="337820"/>
                  </a:moveTo>
                  <a:lnTo>
                    <a:pt x="12700" y="127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1200912"/>
            <a:ext cx="4334256" cy="4456176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405597" y="1174341"/>
            <a:ext cx="242694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Electron sharing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442779" y="4922428"/>
            <a:ext cx="4270400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Atoms joined into a molecule</a:t>
            </a:r>
          </a:p>
          <a:p>
            <a:pPr algn="ctr"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via covalent bonds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51063" y="4222280"/>
            <a:ext cx="4224528" cy="675652"/>
            <a:chOff x="341274" y="3927005"/>
            <a:chExt cx="4250630" cy="675652"/>
          </a:xfrm>
        </p:grpSpPr>
        <p:sp>
          <p:nvSpPr>
            <p:cNvPr id="9" name="Freeform 3"/>
            <p:cNvSpPr/>
            <p:nvPr/>
          </p:nvSpPr>
          <p:spPr>
            <a:xfrm>
              <a:off x="341274" y="3927005"/>
              <a:ext cx="4250630" cy="350532"/>
            </a:xfrm>
            <a:custGeom>
              <a:avLst/>
              <a:gdLst>
                <a:gd name="connsiteX0" fmla="*/ 12700 w 4266450"/>
                <a:gd name="connsiteY0" fmla="*/ 12700 h 350532"/>
                <a:gd name="connsiteX1" fmla="*/ 12700 w 4266450"/>
                <a:gd name="connsiteY1" fmla="*/ 337832 h 350532"/>
                <a:gd name="connsiteX2" fmla="*/ 4253750 w 4266450"/>
                <a:gd name="connsiteY2" fmla="*/ 337832 h 350532"/>
                <a:gd name="connsiteX3" fmla="*/ 4253750 w 4266450"/>
                <a:gd name="connsiteY3" fmla="*/ 12700 h 3505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4266450" h="350532">
                  <a:moveTo>
                    <a:pt x="12700" y="12700"/>
                  </a:moveTo>
                  <a:lnTo>
                    <a:pt x="12700" y="337832"/>
                  </a:lnTo>
                  <a:lnTo>
                    <a:pt x="4253750" y="337832"/>
                  </a:lnTo>
                  <a:lnTo>
                    <a:pt x="4253750" y="127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0" name="Freeform 3"/>
            <p:cNvSpPr/>
            <p:nvPr/>
          </p:nvSpPr>
          <p:spPr>
            <a:xfrm>
              <a:off x="2461806" y="4252137"/>
              <a:ext cx="50800" cy="350520"/>
            </a:xfrm>
            <a:custGeom>
              <a:avLst/>
              <a:gdLst>
                <a:gd name="connsiteX0" fmla="*/ 12700 w 50800"/>
                <a:gd name="connsiteY0" fmla="*/ 337820 h 350520"/>
                <a:gd name="connsiteX1" fmla="*/ 12700 w 50800"/>
                <a:gd name="connsiteY1" fmla="*/ 12700 h 3505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50800" h="350520">
                  <a:moveTo>
                    <a:pt x="12700" y="337820"/>
                  </a:moveTo>
                  <a:lnTo>
                    <a:pt x="12700" y="12700"/>
                  </a:ln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sp>
        <p:nvSpPr>
          <p:cNvPr id="12" name="Freeform 11"/>
          <p:cNvSpPr/>
          <p:nvPr/>
        </p:nvSpPr>
        <p:spPr bwMode="auto">
          <a:xfrm>
            <a:off x="3624264" y="1538287"/>
            <a:ext cx="942974" cy="1090613"/>
          </a:xfrm>
          <a:custGeom>
            <a:avLst/>
            <a:gdLst>
              <a:gd name="connsiteX0" fmla="*/ 0 w 809625"/>
              <a:gd name="connsiteY0" fmla="*/ 933450 h 933450"/>
              <a:gd name="connsiteX1" fmla="*/ 809625 w 809625"/>
              <a:gd name="connsiteY1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9625" h="933450">
                <a:moveTo>
                  <a:pt x="0" y="933450"/>
                </a:moveTo>
                <a:lnTo>
                  <a:pt x="809625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4567238" y="1543048"/>
            <a:ext cx="952500" cy="1085851"/>
          </a:xfrm>
          <a:custGeom>
            <a:avLst/>
            <a:gdLst>
              <a:gd name="connsiteX0" fmla="*/ 0 w 852488"/>
              <a:gd name="connsiteY0" fmla="*/ 0 h 938212"/>
              <a:gd name="connsiteX1" fmla="*/ 852488 w 852488"/>
              <a:gd name="connsiteY1" fmla="*/ 938212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2488" h="938212">
                <a:moveTo>
                  <a:pt x="0" y="0"/>
                </a:moveTo>
                <a:lnTo>
                  <a:pt x="852488" y="938212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2266" y="3005137"/>
            <a:ext cx="20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64730" y="3014965"/>
            <a:ext cx="20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88705" y="3005439"/>
            <a:ext cx="20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56" y="798576"/>
            <a:ext cx="4895088" cy="5260848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368801" y="1960564"/>
            <a:ext cx="28052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800" b="1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3670" y="2255838"/>
            <a:ext cx="1295226" cy="66723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Hydrogen</a:t>
            </a:r>
          </a:p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bond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761582" y="3528220"/>
            <a:ext cx="28052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8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4071144" y="4025107"/>
            <a:ext cx="28052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8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890169" y="4468020"/>
            <a:ext cx="288541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8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8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368007" y="2540795"/>
            <a:ext cx="288541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8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8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538" y="2965450"/>
            <a:ext cx="200376" cy="33361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3175794" y="3661570"/>
            <a:ext cx="288541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8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8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2457" y="3432175"/>
            <a:ext cx="216406" cy="33361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5212557" y="3823495"/>
            <a:ext cx="288541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800" b="1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800" b="1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5779294" y="4079082"/>
            <a:ext cx="28052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(</a:t>
            </a:r>
            <a:r>
              <a:rPr lang="en-US" sz="1800" b="1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17267" y="3551236"/>
            <a:ext cx="200376" cy="33361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70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003357" y="2315985"/>
            <a:ext cx="424649" cy="247205"/>
            <a:chOff x="1842135" y="1472069"/>
            <a:chExt cx="424649" cy="247205"/>
          </a:xfrm>
        </p:grpSpPr>
        <p:sp>
          <p:nvSpPr>
            <p:cNvPr id="19" name="Freeform 18"/>
            <p:cNvSpPr/>
            <p:nvPr/>
          </p:nvSpPr>
          <p:spPr>
            <a:xfrm>
              <a:off x="2044966" y="1472069"/>
              <a:ext cx="221818" cy="247205"/>
            </a:xfrm>
            <a:custGeom>
              <a:avLst/>
              <a:gdLst>
                <a:gd name="connsiteX0" fmla="*/ 212293 w 221818"/>
                <a:gd name="connsiteY0" fmla="*/ 237680 h 247205"/>
                <a:gd name="connsiteX1" fmla="*/ 9525 w 221818"/>
                <a:gd name="connsiteY1" fmla="*/ 237680 h 247205"/>
                <a:gd name="connsiteX2" fmla="*/ 9525 w 221818"/>
                <a:gd name="connsiteY2" fmla="*/ 9525 h 247205"/>
                <a:gd name="connsiteX3" fmla="*/ 212293 w 221818"/>
                <a:gd name="connsiteY3" fmla="*/ 9525 h 24720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221818" h="247205">
                  <a:moveTo>
                    <a:pt x="212293" y="237680"/>
                  </a:moveTo>
                  <a:lnTo>
                    <a:pt x="9525" y="237680"/>
                  </a:lnTo>
                  <a:lnTo>
                    <a:pt x="9525" y="9525"/>
                  </a:lnTo>
                  <a:lnTo>
                    <a:pt x="212293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20" name="Freeform 3"/>
            <p:cNvSpPr/>
            <p:nvPr/>
          </p:nvSpPr>
          <p:spPr>
            <a:xfrm>
              <a:off x="1842135" y="1587182"/>
              <a:ext cx="221881" cy="38100"/>
            </a:xfrm>
            <a:custGeom>
              <a:avLst/>
              <a:gdLst>
                <a:gd name="connsiteX0" fmla="*/ 9525 w 221881"/>
                <a:gd name="connsiteY0" fmla="*/ 9525 h 38100"/>
                <a:gd name="connsiteX1" fmla="*/ 212356 w 221881"/>
                <a:gd name="connsiteY1" fmla="*/ 9525 h 381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21881" h="38100">
                  <a:moveTo>
                    <a:pt x="9525" y="9525"/>
                  </a:moveTo>
                  <a:lnTo>
                    <a:pt x="212356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sp>
        <p:nvSpPr>
          <p:cNvPr id="22" name="Freeform 21"/>
          <p:cNvSpPr/>
          <p:nvPr/>
        </p:nvSpPr>
        <p:spPr bwMode="auto">
          <a:xfrm>
            <a:off x="4523418" y="3278978"/>
            <a:ext cx="45719" cy="180978"/>
          </a:xfrm>
          <a:custGeom>
            <a:avLst/>
            <a:gdLst>
              <a:gd name="connsiteX0" fmla="*/ 0 w 0"/>
              <a:gd name="connsiteY0" fmla="*/ 0 h 98425"/>
              <a:gd name="connsiteX1" fmla="*/ 0 w 0"/>
              <a:gd name="connsiteY1" fmla="*/ 9842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8425">
                <a:moveTo>
                  <a:pt x="0" y="0"/>
                </a:moveTo>
                <a:lnTo>
                  <a:pt x="0" y="98425"/>
                </a:lnTo>
              </a:path>
            </a:pathLst>
          </a:custGeom>
          <a:ln w="12700">
            <a:miter lim="800000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Freeform 22"/>
          <p:cNvSpPr/>
          <p:nvPr/>
        </p:nvSpPr>
        <p:spPr bwMode="auto">
          <a:xfrm rot="7020000">
            <a:off x="4684243" y="3611189"/>
            <a:ext cx="49944" cy="182880"/>
          </a:xfrm>
          <a:custGeom>
            <a:avLst/>
            <a:gdLst>
              <a:gd name="connsiteX0" fmla="*/ 0 w 0"/>
              <a:gd name="connsiteY0" fmla="*/ 0 h 98425"/>
              <a:gd name="connsiteX1" fmla="*/ 0 w 0"/>
              <a:gd name="connsiteY1" fmla="*/ 9842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8425">
                <a:moveTo>
                  <a:pt x="0" y="0"/>
                </a:moveTo>
                <a:lnTo>
                  <a:pt x="0" y="98425"/>
                </a:lnTo>
              </a:path>
            </a:pathLst>
          </a:custGeom>
          <a:ln w="12700">
            <a:miter lim="800000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2_UN08Summary_C2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31264"/>
            <a:ext cx="5486400" cy="3395472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1871120" y="3632312"/>
            <a:ext cx="2446182" cy="15901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ts val="28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Liquid water</a:t>
            </a:r>
          </a:p>
          <a:p>
            <a:pPr eaLnBrk="0" hangingPunct="0">
              <a:lnSpc>
                <a:spcPts val="2800"/>
              </a:lnSpc>
              <a:spcBef>
                <a:spcPts val="1200"/>
              </a:spcBef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Hydrogen bonds</a:t>
            </a:r>
          </a:p>
          <a:p>
            <a:pPr eaLnBrk="0" hangingPunct="0">
              <a:lnSpc>
                <a:spcPts val="28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constantly break</a:t>
            </a:r>
          </a:p>
          <a:p>
            <a:pPr eaLnBrk="0" hangingPunct="0">
              <a:lnSpc>
                <a:spcPts val="28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and re-form.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2_UN09Summary_C2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1335024"/>
            <a:ext cx="5833872" cy="4187952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1695385" y="3224471"/>
            <a:ext cx="6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697763" y="3222884"/>
            <a:ext cx="3298980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ts val="28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Ice</a:t>
            </a:r>
          </a:p>
          <a:p>
            <a:pPr eaLnBrk="0" hangingPunct="0">
              <a:lnSpc>
                <a:spcPts val="2800"/>
              </a:lnSpc>
              <a:spcBef>
                <a:spcPts val="1200"/>
              </a:spcBef>
            </a:pP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Stable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hydrogen</a:t>
            </a:r>
          </a:p>
          <a:p>
            <a:pPr eaLnBrk="0" hangingPunct="0">
              <a:lnSpc>
                <a:spcPts val="28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bonds keep molecules</a:t>
            </a:r>
          </a:p>
          <a:p>
            <a:pPr eaLnBrk="0" hangingPunct="0">
              <a:lnSpc>
                <a:spcPts val="28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at a fixed distance</a:t>
            </a:r>
          </a:p>
          <a:p>
            <a:pPr eaLnBrk="0" hangingPunct="0">
              <a:lnSpc>
                <a:spcPts val="28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apart, making ice</a:t>
            </a:r>
          </a:p>
          <a:p>
            <a:pPr eaLnBrk="0" hangingPunct="0">
              <a:lnSpc>
                <a:spcPts val="28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less dense than water.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691896"/>
            <a:ext cx="6547104" cy="5474208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1881187" y="968375"/>
            <a:ext cx="82234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Basic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3633788" y="663575"/>
            <a:ext cx="83837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pH 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8213" y="1101725"/>
            <a:ext cx="2034211" cy="73866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Lower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b="1" baseline="30000" dirty="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endParaRPr lang="en-US" b="1" baseline="30000" dirty="0">
              <a:solidFill>
                <a:srgbClr val="000000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concentration</a:t>
            </a:r>
            <a:endParaRPr lang="en-US" sz="192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758950" y="2957513"/>
            <a:ext cx="106118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Neutral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7638" y="3322638"/>
            <a:ext cx="165750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[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b="1" baseline="30000" dirty="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] </a:t>
            </a:r>
            <a:r>
              <a:rPr lang="en-US" b="1" dirty="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=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[OH</a:t>
            </a:r>
            <a:r>
              <a:rPr lang="en-US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33788" y="3070225"/>
            <a:ext cx="4211089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pH 7 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b="1" baseline="30000" dirty="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r>
              <a:rPr lang="en-US" sz="1920" b="1" baseline="30000" dirty="0" smtClean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concentration equal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6588" y="3436938"/>
            <a:ext cx="3132268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to OH</a:t>
            </a:r>
            <a:r>
              <a:rPr lang="en-US" b="1" baseline="30000" dirty="0">
                <a:solidFill>
                  <a:srgbClr val="000000"/>
                </a:solidFill>
                <a:latin typeface="Symbol" panose="05050102010706020507" pitchFamily="18" charset="2"/>
                <a:ea typeface="MS PGothic" panose="020B0600070205080204" pitchFamily="-108" charset="-128"/>
                <a:cs typeface="Arial" panose="020B0604020202020204" pitchFamily="34" charset="0"/>
                <a:sym typeface="Symbol" panose="05050102010706020507"/>
              </a:rPr>
              <a:t></a:t>
            </a:r>
            <a:r>
              <a:rPr lang="en-US" sz="1920" b="1" baseline="300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 concentration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1825625" y="5195888"/>
            <a:ext cx="92333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Acidic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1663700" y="5741988"/>
            <a:ext cx="126637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pH scale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78213" y="4664075"/>
            <a:ext cx="2034211" cy="73866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Greater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H</a:t>
            </a:r>
            <a:r>
              <a:rPr lang="en-US" b="1" baseline="30000" dirty="0" smtClean="0">
                <a:solidFill>
                  <a:srgbClr val="000000"/>
                </a:solidFill>
                <a:latin typeface="Symbol" panose="05050102010706020507"/>
                <a:ea typeface="MS PGothic" panose="020B0600070205080204" pitchFamily="-108" charset="-128"/>
                <a:cs typeface="Arial" panose="020B0604020202020204" pitchFamily="34" charset="0"/>
              </a:rPr>
              <a:t>+</a:t>
            </a:r>
            <a:endParaRPr lang="en-US" b="1" baseline="30000" dirty="0">
              <a:solidFill>
                <a:srgbClr val="000000"/>
              </a:solidFill>
              <a:latin typeface="Symbol" panose="05050102010706020507"/>
              <a:ea typeface="MS PGothic" panose="020B0600070205080204" pitchFamily="-108" charset="-128"/>
              <a:cs typeface="Arial" panose="020B0604020202020204" pitchFamily="34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concentration</a:t>
            </a:r>
            <a:endParaRPr lang="en-US" sz="1920" b="1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-108" charset="-128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633788" y="5437188"/>
            <a:ext cx="666849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pH 0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2283560" y="1331357"/>
            <a:ext cx="52527" cy="1653143"/>
          </a:xfrm>
          <a:custGeom>
            <a:avLst/>
            <a:gdLst>
              <a:gd name="connsiteX0" fmla="*/ 0 w 0"/>
              <a:gd name="connsiteY0" fmla="*/ 1504950 h 1504950"/>
              <a:gd name="connsiteX1" fmla="*/ 0 w 0"/>
              <a:gd name="connsiteY1" fmla="*/ 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04950">
                <a:moveTo>
                  <a:pt x="0" y="1504950"/>
                </a:move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  <p:sp>
        <p:nvSpPr>
          <p:cNvPr id="18" name="Freeform 17"/>
          <p:cNvSpPr/>
          <p:nvPr/>
        </p:nvSpPr>
        <p:spPr bwMode="auto">
          <a:xfrm flipV="1">
            <a:off x="2286964" y="3755469"/>
            <a:ext cx="45719" cy="1375330"/>
          </a:xfrm>
          <a:custGeom>
            <a:avLst/>
            <a:gdLst>
              <a:gd name="connsiteX0" fmla="*/ 0 w 0"/>
              <a:gd name="connsiteY0" fmla="*/ 1504950 h 1504950"/>
              <a:gd name="connsiteX1" fmla="*/ 0 w 0"/>
              <a:gd name="connsiteY1" fmla="*/ 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04950">
                <a:moveTo>
                  <a:pt x="0" y="1504950"/>
                </a:move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endParaRPr lang="en-US" smtClean="0">
              <a:solidFill>
                <a:srgbClr val="000000"/>
              </a:solidFill>
              <a:latin typeface="Times" pitchFamily="84" charset="0"/>
              <a:ea typeface="MS PGothic" panose="020B0600070205080204" pitchFamily="-10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2_UN11Process_Q13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96" y="1542288"/>
            <a:ext cx="5779008" cy="3773424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2657475" y="3028157"/>
            <a:ext cx="18755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5746751" y="3028157"/>
            <a:ext cx="22281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K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712119" y="4951414"/>
            <a:ext cx="203260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Fluorine atom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4650583" y="4949033"/>
            <a:ext cx="2377254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-108" charset="-128"/>
                <a:cs typeface="Arial" panose="020B0604020202020204" pitchFamily="34" charset="0"/>
              </a:rPr>
              <a:t>Potassium atom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10214" y="497305"/>
            <a:ext cx="8144340" cy="730438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Matter: Elements and Compounds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710214" y="1544715"/>
            <a:ext cx="8144340" cy="4626564"/>
          </a:xfrm>
        </p:spPr>
        <p:txBody>
          <a:bodyPr/>
          <a:lstStyle/>
          <a:p>
            <a:r>
              <a:rPr lang="en-US" sz="2400" b="1" dirty="0" smtClean="0">
                <a:latin typeface="Cambria" panose="02040503050406030204" pitchFamily="18" charset="0"/>
              </a:rPr>
              <a:t>Of the naturally-occurring elements, </a:t>
            </a:r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25</a:t>
            </a:r>
            <a:r>
              <a:rPr lang="en-US" sz="2400" b="1" dirty="0" smtClean="0">
                <a:latin typeface="Cambria" panose="02040503050406030204" pitchFamily="18" charset="0"/>
              </a:rPr>
              <a:t> are essential to humans.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Four of these elements make up about 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96%</a:t>
            </a:r>
            <a:r>
              <a:rPr lang="en-US" b="1" dirty="0" smtClean="0">
                <a:latin typeface="Cambria" panose="02040503050406030204" pitchFamily="18" charset="0"/>
              </a:rPr>
              <a:t> of the weight of the body. These four elements are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oxygen (O),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carbon (C),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hydrogen (H), and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nitrogen (N).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02_02ChemComposition-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92" y="204216"/>
            <a:ext cx="6833616" cy="6449568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772681" y="780116"/>
            <a:ext cx="1657505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Carbon (C): 18.5%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928799" y="1599267"/>
            <a:ext cx="1099660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FFFFFF"/>
                </a:solidFill>
                <a:latin typeface="Arial" panose="020B0604020202020204"/>
                <a:ea typeface="MS PGothic" panose="020B0600070205080204" pitchFamily="-108" charset="-128"/>
              </a:rPr>
              <a:t>Oxygen (O):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26418" y="1828660"/>
            <a:ext cx="546625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FFFFFF"/>
                </a:solidFill>
                <a:latin typeface="Arial" panose="020B0604020202020204"/>
                <a:ea typeface="MS PGothic" panose="020B0600070205080204" pitchFamily="-108" charset="-128"/>
              </a:rPr>
              <a:t>65.0%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858406" y="2143779"/>
            <a:ext cx="1732847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FF0000"/>
                </a:solidFill>
                <a:latin typeface="Arial" panose="020B0604020202020204"/>
                <a:ea typeface="MS PGothic" panose="020B0600070205080204" pitchFamily="-108" charset="-128"/>
              </a:rPr>
              <a:t>Calcium (Ca)</a:t>
            </a:r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: 1.5%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858406" y="2440641"/>
            <a:ext cx="1986121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FF0000"/>
                </a:solidFill>
                <a:latin typeface="Arial" panose="020B0604020202020204"/>
                <a:ea typeface="MS PGothic" panose="020B0600070205080204" pitchFamily="-108" charset="-128"/>
              </a:rPr>
              <a:t>Phosphorus (P)</a:t>
            </a:r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: 1.0%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858406" y="2737504"/>
            <a:ext cx="1849865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Potassium (K): 0.4%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858406" y="3034366"/>
            <a:ext cx="1420261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Sulfur (S): 0.3%</a:t>
            </a: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4858406" y="3329641"/>
            <a:ext cx="1687963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Sodium (Na): 0.2%</a:t>
            </a: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4858406" y="3626504"/>
            <a:ext cx="1708801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Chlorine (Cl): 0.2%</a:t>
            </a: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1195249" y="4057510"/>
            <a:ext cx="1282402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Hydrogen (H):</a:t>
            </a: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2022337" y="4286110"/>
            <a:ext cx="439223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9.5%</a:t>
            </a: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4858406" y="3923366"/>
            <a:ext cx="2072683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Magnesium (Mg): 0.1%</a:t>
            </a:r>
          </a:p>
        </p:txBody>
      </p:sp>
      <p:sp>
        <p:nvSpPr>
          <p:cNvPr id="18" name="TextBox 14"/>
          <p:cNvSpPr txBox="1">
            <a:spLocks noChangeArrowheads="1"/>
          </p:cNvSpPr>
          <p:nvPr/>
        </p:nvSpPr>
        <p:spPr bwMode="auto">
          <a:xfrm>
            <a:off x="4865073" y="4379478"/>
            <a:ext cx="3361177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Trace elements: </a:t>
            </a:r>
            <a:r>
              <a:rPr lang="en-US" sz="2000" b="1" dirty="0" smtClean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&lt; </a:t>
            </a:r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MS PGothic" panose="020B0600070205080204" pitchFamily="-108" charset="-128"/>
              </a:rPr>
              <a:t>0.01%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4881571" y="4836141"/>
            <a:ext cx="886461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Boron (B)</a:t>
            </a:r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4881571" y="5058391"/>
            <a:ext cx="1357744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Chromium (Cr)</a:t>
            </a:r>
          </a:p>
        </p:txBody>
      </p:sp>
      <p:sp>
        <p:nvSpPr>
          <p:cNvPr id="21" name="TextBox 17"/>
          <p:cNvSpPr txBox="1">
            <a:spLocks noChangeArrowheads="1"/>
          </p:cNvSpPr>
          <p:nvPr/>
        </p:nvSpPr>
        <p:spPr bwMode="auto">
          <a:xfrm>
            <a:off x="4881571" y="5280641"/>
            <a:ext cx="1035540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Cobalt (Co)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881571" y="5502891"/>
            <a:ext cx="1110882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Copper (Cu)</a:t>
            </a: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4879190" y="5725141"/>
            <a:ext cx="1054776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Fluorine (F)</a:t>
            </a:r>
          </a:p>
        </p:txBody>
      </p:sp>
      <p:sp>
        <p:nvSpPr>
          <p:cNvPr id="24" name="TextBox 20"/>
          <p:cNvSpPr txBox="1">
            <a:spLocks noChangeArrowheads="1"/>
          </p:cNvSpPr>
          <p:nvPr/>
        </p:nvSpPr>
        <p:spPr bwMode="auto">
          <a:xfrm>
            <a:off x="4881571" y="5947391"/>
            <a:ext cx="798295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Iodine (I)</a:t>
            </a:r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4881571" y="6169641"/>
            <a:ext cx="767839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Iron (Fe)</a:t>
            </a:r>
          </a:p>
        </p:txBody>
      </p:sp>
      <p:sp>
        <p:nvSpPr>
          <p:cNvPr id="26" name="TextBox 22"/>
          <p:cNvSpPr txBox="1">
            <a:spLocks noChangeArrowheads="1"/>
          </p:cNvSpPr>
          <p:nvPr/>
        </p:nvSpPr>
        <p:spPr bwMode="auto">
          <a:xfrm>
            <a:off x="6338896" y="4836141"/>
            <a:ext cx="1506823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Manganese (</a:t>
            </a:r>
            <a:r>
              <a:rPr lang="en-US" sz="1500" b="1" dirty="0" err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Mn</a:t>
            </a:r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)</a:t>
            </a:r>
          </a:p>
        </p:txBody>
      </p:sp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6338896" y="5058391"/>
            <a:ext cx="1643079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Molybdenum (Mo)</a:t>
            </a:r>
          </a:p>
        </p:txBody>
      </p:sp>
      <p:sp>
        <p:nvSpPr>
          <p:cNvPr id="28" name="TextBox 24"/>
          <p:cNvSpPr txBox="1">
            <a:spLocks noChangeArrowheads="1"/>
          </p:cNvSpPr>
          <p:nvPr/>
        </p:nvSpPr>
        <p:spPr bwMode="auto">
          <a:xfrm>
            <a:off x="6338896" y="5280641"/>
            <a:ext cx="1271182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Selenium (Se)</a:t>
            </a:r>
          </a:p>
        </p:txBody>
      </p:sp>
      <p:sp>
        <p:nvSpPr>
          <p:cNvPr id="29" name="TextBox 25"/>
          <p:cNvSpPr txBox="1">
            <a:spLocks noChangeArrowheads="1"/>
          </p:cNvSpPr>
          <p:nvPr/>
        </p:nvSpPr>
        <p:spPr bwMode="auto">
          <a:xfrm>
            <a:off x="6338896" y="5502891"/>
            <a:ext cx="990656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Silicon (Si)</a:t>
            </a:r>
          </a:p>
        </p:txBody>
      </p:sp>
      <p:sp>
        <p:nvSpPr>
          <p:cNvPr id="30" name="TextBox 26"/>
          <p:cNvSpPr txBox="1">
            <a:spLocks noChangeArrowheads="1"/>
          </p:cNvSpPr>
          <p:nvPr/>
        </p:nvSpPr>
        <p:spPr bwMode="auto">
          <a:xfrm>
            <a:off x="6338896" y="5725141"/>
            <a:ext cx="709874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Tin (Sn)</a:t>
            </a:r>
          </a:p>
        </p:txBody>
      </p:sp>
      <p:sp>
        <p:nvSpPr>
          <p:cNvPr id="31" name="TextBox 27"/>
          <p:cNvSpPr txBox="1">
            <a:spLocks noChangeArrowheads="1"/>
          </p:cNvSpPr>
          <p:nvPr/>
        </p:nvSpPr>
        <p:spPr bwMode="auto">
          <a:xfrm>
            <a:off x="6338896" y="5947391"/>
            <a:ext cx="1217256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Vanadium (V)</a:t>
            </a:r>
          </a:p>
        </p:txBody>
      </p:sp>
      <p:sp>
        <p:nvSpPr>
          <p:cNvPr id="32" name="TextBox 28"/>
          <p:cNvSpPr txBox="1">
            <a:spLocks noChangeArrowheads="1"/>
          </p:cNvSpPr>
          <p:nvPr/>
        </p:nvSpPr>
        <p:spPr bwMode="auto">
          <a:xfrm>
            <a:off x="6338896" y="6169641"/>
            <a:ext cx="809517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Zinc (Zn)</a:t>
            </a:r>
          </a:p>
        </p:txBody>
      </p:sp>
      <p:sp>
        <p:nvSpPr>
          <p:cNvPr id="33" name="TextBox 29"/>
          <p:cNvSpPr txBox="1">
            <a:spLocks noChangeArrowheads="1"/>
          </p:cNvSpPr>
          <p:nvPr/>
        </p:nvSpPr>
        <p:spPr bwMode="auto">
          <a:xfrm>
            <a:off x="1223031" y="5023504"/>
            <a:ext cx="1175002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Nitrogen (N):</a:t>
            </a:r>
          </a:p>
        </p:txBody>
      </p:sp>
      <p:sp>
        <p:nvSpPr>
          <p:cNvPr id="34" name="TextBox 30"/>
          <p:cNvSpPr txBox="1">
            <a:spLocks noChangeArrowheads="1"/>
          </p:cNvSpPr>
          <p:nvPr/>
        </p:nvSpPr>
        <p:spPr bwMode="auto">
          <a:xfrm>
            <a:off x="1946931" y="5250516"/>
            <a:ext cx="439223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 b="1" dirty="0">
                <a:solidFill>
                  <a:srgbClr val="000000"/>
                </a:solidFill>
                <a:latin typeface="Arial" panose="020B0604020202020204"/>
                <a:ea typeface="MS PGothic" panose="020B0600070205080204" pitchFamily="-108" charset="-128"/>
              </a:rPr>
              <a:t>3.3%</a:t>
            </a:r>
          </a:p>
        </p:txBody>
      </p:sp>
      <p:sp>
        <p:nvSpPr>
          <p:cNvPr id="36" name="Freeform 3"/>
          <p:cNvSpPr/>
          <p:nvPr/>
        </p:nvSpPr>
        <p:spPr>
          <a:xfrm>
            <a:off x="3943350" y="932902"/>
            <a:ext cx="795153" cy="2140498"/>
          </a:xfrm>
          <a:custGeom>
            <a:avLst/>
            <a:gdLst>
              <a:gd name="connsiteX0" fmla="*/ 755815 w 762165"/>
              <a:gd name="connsiteY0" fmla="*/ 6350 h 2042820"/>
              <a:gd name="connsiteX1" fmla="*/ 6350 w 762165"/>
              <a:gd name="connsiteY1" fmla="*/ 2036470 h 2042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165" h="2042820">
                <a:moveTo>
                  <a:pt x="755815" y="6350"/>
                </a:moveTo>
                <a:lnTo>
                  <a:pt x="6350" y="203647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hangingPunct="0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2495785" y="4237658"/>
            <a:ext cx="329965" cy="251791"/>
          </a:xfrm>
          <a:custGeom>
            <a:avLst/>
            <a:gdLst>
              <a:gd name="connsiteX0" fmla="*/ 6350 w 235077"/>
              <a:gd name="connsiteY0" fmla="*/ 6350 h 173304"/>
              <a:gd name="connsiteX1" fmla="*/ 228727 w 235077"/>
              <a:gd name="connsiteY1" fmla="*/ 166954 h 173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5077" h="173304">
                <a:moveTo>
                  <a:pt x="6350" y="6350"/>
                </a:moveTo>
                <a:lnTo>
                  <a:pt x="228727" y="166954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  <a:miter lim="800000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hangingPunct="0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42" name="Freeform 3"/>
          <p:cNvSpPr/>
          <p:nvPr/>
        </p:nvSpPr>
        <p:spPr>
          <a:xfrm>
            <a:off x="2409310" y="5200446"/>
            <a:ext cx="391040" cy="393110"/>
          </a:xfrm>
          <a:custGeom>
            <a:avLst/>
            <a:gdLst>
              <a:gd name="connsiteX0" fmla="*/ 6350 w 318770"/>
              <a:gd name="connsiteY0" fmla="*/ 6350 h 311200"/>
              <a:gd name="connsiteX1" fmla="*/ 312419 w 318770"/>
              <a:gd name="connsiteY1" fmla="*/ 304850 h 3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8770" h="311200">
                <a:moveTo>
                  <a:pt x="6350" y="6350"/>
                </a:moveTo>
                <a:lnTo>
                  <a:pt x="312419" y="3048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  <a:miter lim="800000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hangingPunct="0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4719453" y="2051088"/>
            <a:ext cx="210337" cy="2236330"/>
          </a:xfrm>
          <a:custGeom>
            <a:avLst/>
            <a:gdLst>
              <a:gd name="connsiteX0" fmla="*/ 203987 w 210337"/>
              <a:gd name="connsiteY0" fmla="*/ 2229980 h 2236330"/>
              <a:gd name="connsiteX1" fmla="*/ 6350 w 210337"/>
              <a:gd name="connsiteY1" fmla="*/ 2229980 h 2236330"/>
              <a:gd name="connsiteX2" fmla="*/ 6350 w 210337"/>
              <a:gd name="connsiteY2" fmla="*/ 6350 h 2236330"/>
              <a:gd name="connsiteX3" fmla="*/ 203987 w 210337"/>
              <a:gd name="connsiteY3" fmla="*/ 6350 h 22363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10337" h="2236330">
                <a:moveTo>
                  <a:pt x="203987" y="2229980"/>
                </a:moveTo>
                <a:lnTo>
                  <a:pt x="6350" y="2229980"/>
                </a:lnTo>
                <a:lnTo>
                  <a:pt x="6350" y="6350"/>
                </a:lnTo>
                <a:lnTo>
                  <a:pt x="203987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hangingPunct="0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4032250" y="3162922"/>
            <a:ext cx="699903" cy="3225178"/>
          </a:xfrm>
          <a:custGeom>
            <a:avLst/>
            <a:gdLst>
              <a:gd name="connsiteX0" fmla="*/ 6350 w 688047"/>
              <a:gd name="connsiteY0" fmla="*/ 3107093 h 3113443"/>
              <a:gd name="connsiteX1" fmla="*/ 681697 w 688047"/>
              <a:gd name="connsiteY1" fmla="*/ 6350 h 31134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8047" h="3113443">
                <a:moveTo>
                  <a:pt x="6350" y="3107093"/>
                </a:moveTo>
                <a:lnTo>
                  <a:pt x="681697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  <a:miter lim="800000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hangingPunct="0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4728331" y="4466189"/>
            <a:ext cx="210337" cy="1989277"/>
          </a:xfrm>
          <a:custGeom>
            <a:avLst/>
            <a:gdLst>
              <a:gd name="connsiteX0" fmla="*/ 203987 w 210337"/>
              <a:gd name="connsiteY0" fmla="*/ 1982927 h 1989277"/>
              <a:gd name="connsiteX1" fmla="*/ 6350 w 210337"/>
              <a:gd name="connsiteY1" fmla="*/ 1982927 h 1989277"/>
              <a:gd name="connsiteX2" fmla="*/ 6350 w 210337"/>
              <a:gd name="connsiteY2" fmla="*/ 6350 h 1989277"/>
              <a:gd name="connsiteX3" fmla="*/ 203987 w 210337"/>
              <a:gd name="connsiteY3" fmla="*/ 6350 h 19892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10337" h="1989277">
                <a:moveTo>
                  <a:pt x="203987" y="1982927"/>
                </a:moveTo>
                <a:lnTo>
                  <a:pt x="6350" y="1982927"/>
                </a:lnTo>
                <a:lnTo>
                  <a:pt x="6350" y="6350"/>
                </a:lnTo>
                <a:lnTo>
                  <a:pt x="203987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hangingPunct="0"/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50" name="Freeform 3"/>
          <p:cNvSpPr/>
          <p:nvPr/>
        </p:nvSpPr>
        <p:spPr>
          <a:xfrm>
            <a:off x="4167188" y="5312434"/>
            <a:ext cx="564965" cy="1143135"/>
          </a:xfrm>
          <a:custGeom>
            <a:avLst/>
            <a:gdLst>
              <a:gd name="connsiteX0" fmla="*/ 6350 w 529513"/>
              <a:gd name="connsiteY0" fmla="*/ 1050226 h 1056576"/>
              <a:gd name="connsiteX1" fmla="*/ 523163 w 529513"/>
              <a:gd name="connsiteY1" fmla="*/ 6350 h 1056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9513" h="1056576">
                <a:moveTo>
                  <a:pt x="6350" y="1050226"/>
                </a:moveTo>
                <a:lnTo>
                  <a:pt x="523163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  <a:miter lim="800000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hangingPunct="0"/>
            <a:endParaRPr lang="zh-CN" altLang="en-US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mpbellEB6_Lectur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2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2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3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3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4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4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4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4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4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4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4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4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4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4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CampbellEB6_Lectures</Template>
  <TotalTime>3237</TotalTime>
  <Words>3165</Words>
  <Application>Microsoft Office PowerPoint</Application>
  <PresentationFormat>On-screen Show (4:3)</PresentationFormat>
  <Paragraphs>793</Paragraphs>
  <Slides>76</Slides>
  <Notes>71</Notes>
  <HiddenSlides>0</HiddenSlides>
  <MMClips>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32</vt:i4>
      </vt:variant>
      <vt:variant>
        <vt:lpstr>Slide Titles</vt:lpstr>
      </vt:variant>
      <vt:variant>
        <vt:i4>76</vt:i4>
      </vt:variant>
    </vt:vector>
  </HeadingPairs>
  <TitlesOfParts>
    <vt:vector size="121" baseType="lpstr">
      <vt:lpstr>Arial Unicode MS</vt:lpstr>
      <vt:lpstr>MS PGothic</vt:lpstr>
      <vt:lpstr>楷体</vt:lpstr>
      <vt:lpstr>宋体</vt:lpstr>
      <vt:lpstr>Arial</vt:lpstr>
      <vt:lpstr>Calibri</vt:lpstr>
      <vt:lpstr>Cambria</vt:lpstr>
      <vt:lpstr>Helvetica</vt:lpstr>
      <vt:lpstr>Symbol</vt:lpstr>
      <vt:lpstr>tahoma</vt:lpstr>
      <vt:lpstr>Times</vt:lpstr>
      <vt:lpstr>Times New Roman</vt:lpstr>
      <vt:lpstr>Wingdings</vt:lpstr>
      <vt:lpstr>CampbellEB6_Lectures</vt:lpstr>
      <vt:lpstr>Blank</vt:lpstr>
      <vt:lpstr>5_Blank</vt:lpstr>
      <vt:lpstr>9_Blank</vt:lpstr>
      <vt:lpstr>10_Blank</vt:lpstr>
      <vt:lpstr>13_Blank</vt:lpstr>
      <vt:lpstr>14_Blank</vt:lpstr>
      <vt:lpstr>15_Blank</vt:lpstr>
      <vt:lpstr>17_Blank</vt:lpstr>
      <vt:lpstr>18_Blank</vt:lpstr>
      <vt:lpstr>19_Blank</vt:lpstr>
      <vt:lpstr>20_Blank</vt:lpstr>
      <vt:lpstr>21_Blank</vt:lpstr>
      <vt:lpstr>24_Blank</vt:lpstr>
      <vt:lpstr>25_Blank</vt:lpstr>
      <vt:lpstr>26_Blank</vt:lpstr>
      <vt:lpstr>27_Blank</vt:lpstr>
      <vt:lpstr>28_Blank</vt:lpstr>
      <vt:lpstr>29_Blank</vt:lpstr>
      <vt:lpstr>30_Blank</vt:lpstr>
      <vt:lpstr>31_Blank</vt:lpstr>
      <vt:lpstr>39_Blank</vt:lpstr>
      <vt:lpstr>40_Blank</vt:lpstr>
      <vt:lpstr>41_Blank</vt:lpstr>
      <vt:lpstr>42_Blank</vt:lpstr>
      <vt:lpstr>43_Blank</vt:lpstr>
      <vt:lpstr>44_Blank</vt:lpstr>
      <vt:lpstr>45_Blank</vt:lpstr>
      <vt:lpstr>46_Blank</vt:lpstr>
      <vt:lpstr>47_Blank</vt:lpstr>
      <vt:lpstr>48_Blank</vt:lpstr>
      <vt:lpstr>49_Blank</vt:lpstr>
      <vt:lpstr>PowerPoint Presentation</vt:lpstr>
      <vt:lpstr>Lecture outline</vt:lpstr>
      <vt:lpstr>PowerPoint Presentation</vt:lpstr>
      <vt:lpstr>PowerPoint Presentation</vt:lpstr>
      <vt:lpstr>Biology and Society: Radiation and Health</vt:lpstr>
      <vt:lpstr>Some Basic Chemistry</vt:lpstr>
      <vt:lpstr>PowerPoint Presentation</vt:lpstr>
      <vt:lpstr>Matter: Elements and Compounds</vt:lpstr>
      <vt:lpstr>PowerPoint Presentation</vt:lpstr>
      <vt:lpstr>Matter: Elements and Compounds</vt:lpstr>
      <vt:lpstr>Matter: Elements and Compounds</vt:lpstr>
      <vt:lpstr>PowerPoint Presentation</vt:lpstr>
      <vt:lpstr>Matter: Elements and Compounds</vt:lpstr>
      <vt:lpstr>The Structure of Atoms</vt:lpstr>
      <vt:lpstr>PowerPoint Presentation</vt:lpstr>
      <vt:lpstr>PowerPoint Presentation</vt:lpstr>
      <vt:lpstr>Isotopes （同位素）</vt:lpstr>
      <vt:lpstr>PowerPoint Presentation</vt:lpstr>
      <vt:lpstr>Isotopes</vt:lpstr>
      <vt:lpstr>PowerPoint Presentation</vt:lpstr>
      <vt:lpstr>The Process of Science: Can Radioactive Tracers Help Detect Brain Diseases? </vt:lpstr>
      <vt:lpstr>The Process of Science: Can Radioactive Tracers Help Detect Brain Diseases? </vt:lpstr>
      <vt:lpstr>PowerPoint Presentation</vt:lpstr>
      <vt:lpstr>PowerPoint Presentation</vt:lpstr>
      <vt:lpstr>Evolution Connection: Radioactivity as an Evolutionary Clock </vt:lpstr>
      <vt:lpstr>Evolution Connection: Radioactivity as an Evolutionary Clock </vt:lpstr>
      <vt:lpstr>PowerPoint Presentation</vt:lpstr>
      <vt:lpstr>Evolution Connection: Radioactivity as an Evolutionary Clock </vt:lpstr>
      <vt:lpstr>PowerPoint Presentation</vt:lpstr>
      <vt:lpstr>Evolution Connection: Radioactivity as an Evolutionary Clock </vt:lpstr>
      <vt:lpstr>Chemical Bonding and Molecules</vt:lpstr>
      <vt:lpstr>Ionic Bonds</vt:lpstr>
      <vt:lpstr>Animation: Ionic Bonds</vt:lpstr>
      <vt:lpstr>PowerPoint Presentation</vt:lpstr>
      <vt:lpstr>Covalent Bonds</vt:lpstr>
      <vt:lpstr>Animation: Covalent Bonds</vt:lpstr>
      <vt:lpstr>PowerPoint Presentation</vt:lpstr>
      <vt:lpstr>Hydrogen Bonds</vt:lpstr>
      <vt:lpstr>Animation: Water Structure</vt:lpstr>
      <vt:lpstr>Hydrogen Bonds</vt:lpstr>
      <vt:lpstr>PowerPoint Presentation</vt:lpstr>
      <vt:lpstr>Chemical Reactions</vt:lpstr>
      <vt:lpstr>Chemical Reactions</vt:lpstr>
      <vt:lpstr>Water and Life</vt:lpstr>
      <vt:lpstr>Figure 2.9</vt:lpstr>
      <vt:lpstr>Structure/Function: Water</vt:lpstr>
      <vt:lpstr>The Cohesion of Water</vt:lpstr>
      <vt:lpstr>Animation: Water Transport</vt:lpstr>
      <vt:lpstr>PowerPoint Presentation</vt:lpstr>
      <vt:lpstr>The Cohesion of Water</vt:lpstr>
      <vt:lpstr>PowerPoint Presentation</vt:lpstr>
      <vt:lpstr>How Water Moderates Temperature</vt:lpstr>
      <vt:lpstr>Coastal areas have milder climates than inland regions</vt:lpstr>
      <vt:lpstr>PowerPoint Presentation</vt:lpstr>
      <vt:lpstr>The Biological Significance of Ice Floating</vt:lpstr>
      <vt:lpstr>PowerPoint Presentation</vt:lpstr>
      <vt:lpstr>PowerPoint Presentation</vt:lpstr>
      <vt:lpstr>PowerPoint Presentation</vt:lpstr>
      <vt:lpstr>Water as the Solvent of Life</vt:lpstr>
      <vt:lpstr>Water as the Solvent of Life</vt:lpstr>
      <vt:lpstr>PowerPoint Presentation</vt:lpstr>
      <vt:lpstr>Acids, Bases, and pH</vt:lpstr>
      <vt:lpstr>PowerPoint Presentation</vt:lpstr>
      <vt:lpstr>PowerPoint Presentation</vt:lpstr>
      <vt:lpstr>Acids, Bases, and 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Delgado</dc:creator>
  <cp:lastModifiedBy>c jh</cp:lastModifiedBy>
  <cp:revision>1143</cp:revision>
  <cp:lastPrinted>2018-01-11T04:58:36Z</cp:lastPrinted>
  <dcterms:created xsi:type="dcterms:W3CDTF">2014-08-23T20:37:00Z</dcterms:created>
  <dcterms:modified xsi:type="dcterms:W3CDTF">2019-01-08T15:22:17Z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